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Default Extension="png" ContentType="image/png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7"/>
  </p:notesMasterIdLst>
  <p:sldIdLst>
    <p:sldId id="256" r:id="rId2"/>
    <p:sldId id="259" r:id="rId3"/>
    <p:sldId id="260" r:id="rId4"/>
    <p:sldId id="261" r:id="rId5"/>
    <p:sldId id="289" r:id="rId6"/>
    <p:sldId id="264" r:id="rId7"/>
    <p:sldId id="265" r:id="rId8"/>
    <p:sldId id="266" r:id="rId9"/>
    <p:sldId id="267" r:id="rId10"/>
    <p:sldId id="269" r:id="rId11"/>
    <p:sldId id="270" r:id="rId12"/>
    <p:sldId id="271" r:id="rId13"/>
    <p:sldId id="272" r:id="rId14"/>
    <p:sldId id="273" r:id="rId15"/>
    <p:sldId id="285" r:id="rId16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25377F"/>
    <a:srgbClr val="ED551A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3175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3175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3175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3175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3175" cap="flat">
              <a:noFill/>
              <a:miter lim="400000"/>
            </a:ln>
          </a:bottom>
          <a:insideH>
            <a:ln w="3175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3175" cap="flat">
              <a:solidFill>
                <a:srgbClr val="B8B8B8"/>
              </a:solidFill>
              <a:prstDash val="solid"/>
              <a:miter lim="400000"/>
            </a:ln>
          </a:left>
          <a:right>
            <a:ln w="3175" cap="flat">
              <a:solidFill>
                <a:srgbClr val="B8B8B8"/>
              </a:solidFill>
              <a:prstDash val="solid"/>
              <a:miter lim="400000"/>
            </a:ln>
          </a:right>
          <a:top>
            <a:ln w="3175" cap="flat">
              <a:solidFill>
                <a:srgbClr val="B8B8B8"/>
              </a:solidFill>
              <a:prstDash val="solid"/>
              <a:miter lim="400000"/>
            </a:ln>
          </a:top>
          <a:bottom>
            <a:ln w="3175" cap="flat">
              <a:solidFill>
                <a:srgbClr val="B8B8B8"/>
              </a:solidFill>
              <a:prstDash val="solid"/>
              <a:miter lim="400000"/>
            </a:ln>
          </a:bottom>
          <a:insideH>
            <a:ln w="3175" cap="flat">
              <a:solidFill>
                <a:srgbClr val="B8B8B8"/>
              </a:solidFill>
              <a:prstDash val="solid"/>
              <a:miter lim="400000"/>
            </a:ln>
          </a:insideH>
          <a:insideV>
            <a:ln w="3175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606060"/>
              </a:solidFill>
              <a:prstDash val="solid"/>
              <a:miter lim="400000"/>
            </a:ln>
          </a:left>
          <a:right>
            <a:ln w="3175" cap="flat">
              <a:solidFill>
                <a:srgbClr val="606060"/>
              </a:solidFill>
              <a:prstDash val="solid"/>
              <a:miter lim="400000"/>
            </a:ln>
          </a:right>
          <a:top>
            <a:ln w="3175" cap="flat">
              <a:solidFill>
                <a:srgbClr val="606060"/>
              </a:solidFill>
              <a:prstDash val="solid"/>
              <a:miter lim="400000"/>
            </a:ln>
          </a:top>
          <a:bottom>
            <a:ln w="3175" cap="flat">
              <a:solidFill>
                <a:srgbClr val="606060"/>
              </a:solidFill>
              <a:prstDash val="solid"/>
              <a:miter lim="400000"/>
            </a:ln>
          </a:bottom>
          <a:insideH>
            <a:ln w="3175" cap="flat">
              <a:solidFill>
                <a:srgbClr val="606060"/>
              </a:solidFill>
              <a:prstDash val="solid"/>
              <a:miter lim="400000"/>
            </a:ln>
          </a:insideH>
          <a:insideV>
            <a:ln w="3175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3175" cap="flat">
              <a:solidFill>
                <a:srgbClr val="B8B8B8"/>
              </a:solidFill>
              <a:prstDash val="solid"/>
              <a:miter lim="400000"/>
            </a:ln>
          </a:left>
          <a:right>
            <a:ln w="3175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3175" cap="flat">
              <a:solidFill>
                <a:srgbClr val="606060"/>
              </a:solidFill>
              <a:prstDash val="solid"/>
              <a:miter lim="400000"/>
            </a:ln>
          </a:bottom>
          <a:insideH>
            <a:ln w="3175" cap="flat">
              <a:solidFill>
                <a:srgbClr val="B8B8B8"/>
              </a:solidFill>
              <a:prstDash val="solid"/>
              <a:miter lim="400000"/>
            </a:ln>
          </a:insideH>
          <a:insideV>
            <a:ln w="3175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606060"/>
              </a:solidFill>
              <a:prstDash val="solid"/>
              <a:miter lim="400000"/>
            </a:ln>
          </a:left>
          <a:right>
            <a:ln w="3175" cap="flat">
              <a:solidFill>
                <a:srgbClr val="606060"/>
              </a:solidFill>
              <a:prstDash val="solid"/>
              <a:miter lim="400000"/>
            </a:ln>
          </a:right>
          <a:top>
            <a:ln w="3175" cap="flat">
              <a:solidFill>
                <a:srgbClr val="606060"/>
              </a:solidFill>
              <a:prstDash val="solid"/>
              <a:miter lim="400000"/>
            </a:ln>
          </a:top>
          <a:bottom>
            <a:ln w="3175" cap="flat">
              <a:solidFill>
                <a:srgbClr val="606060"/>
              </a:solidFill>
              <a:prstDash val="solid"/>
              <a:miter lim="400000"/>
            </a:ln>
          </a:bottom>
          <a:insideH>
            <a:ln w="3175" cap="flat">
              <a:solidFill>
                <a:srgbClr val="606060"/>
              </a:solidFill>
              <a:prstDash val="solid"/>
              <a:miter lim="400000"/>
            </a:ln>
          </a:insideH>
          <a:insideV>
            <a:ln w="3175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3175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3175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3175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3175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3175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5D5D5D"/>
              </a:solidFill>
              <a:prstDash val="solid"/>
              <a:miter lim="400000"/>
            </a:ln>
          </a:left>
          <a:right>
            <a:ln w="3175" cap="flat">
              <a:solidFill>
                <a:srgbClr val="5D5D5D"/>
              </a:solidFill>
              <a:prstDash val="solid"/>
              <a:miter lim="400000"/>
            </a:ln>
          </a:right>
          <a:top>
            <a:ln w="3175" cap="flat">
              <a:solidFill>
                <a:srgbClr val="5D5D5D"/>
              </a:solidFill>
              <a:prstDash val="solid"/>
              <a:miter lim="400000"/>
            </a:ln>
          </a:top>
          <a:bottom>
            <a:ln w="3175" cap="flat">
              <a:solidFill>
                <a:srgbClr val="5D5D5D"/>
              </a:solidFill>
              <a:prstDash val="solid"/>
              <a:miter lim="400000"/>
            </a:ln>
          </a:bottom>
          <a:insideH>
            <a:ln w="3175" cap="flat">
              <a:solidFill>
                <a:srgbClr val="5D5D5D"/>
              </a:solidFill>
              <a:prstDash val="solid"/>
              <a:miter lim="400000"/>
            </a:ln>
          </a:insideH>
          <a:insideV>
            <a:ln w="3175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5D5D5D"/>
              </a:solidFill>
              <a:prstDash val="solid"/>
              <a:miter lim="400000"/>
            </a:ln>
          </a:left>
          <a:right>
            <a:ln w="3175" cap="flat">
              <a:solidFill>
                <a:srgbClr val="5D5D5D"/>
              </a:solidFill>
              <a:prstDash val="solid"/>
              <a:miter lim="400000"/>
            </a:ln>
          </a:right>
          <a:top>
            <a:ln w="3175" cap="flat">
              <a:solidFill>
                <a:srgbClr val="5D5D5D"/>
              </a:solidFill>
              <a:prstDash val="solid"/>
              <a:miter lim="400000"/>
            </a:ln>
          </a:top>
          <a:bottom>
            <a:ln w="3175" cap="flat">
              <a:solidFill>
                <a:srgbClr val="5D5D5D"/>
              </a:solidFill>
              <a:prstDash val="solid"/>
              <a:miter lim="400000"/>
            </a:ln>
          </a:bottom>
          <a:insideH>
            <a:ln w="3175" cap="flat">
              <a:solidFill>
                <a:srgbClr val="5D5D5D"/>
              </a:solidFill>
              <a:prstDash val="solid"/>
              <a:miter lim="400000"/>
            </a:ln>
          </a:insideH>
          <a:insideV>
            <a:ln w="3175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5D5D5D"/>
              </a:solidFill>
              <a:prstDash val="solid"/>
              <a:miter lim="400000"/>
            </a:ln>
          </a:left>
          <a:right>
            <a:ln w="3175" cap="flat">
              <a:solidFill>
                <a:srgbClr val="5D5D5D"/>
              </a:solidFill>
              <a:prstDash val="solid"/>
              <a:miter lim="400000"/>
            </a:ln>
          </a:right>
          <a:top>
            <a:ln w="3175" cap="flat">
              <a:solidFill>
                <a:srgbClr val="5D5D5D"/>
              </a:solidFill>
              <a:prstDash val="solid"/>
              <a:miter lim="400000"/>
            </a:ln>
          </a:top>
          <a:bottom>
            <a:ln w="3175" cap="flat">
              <a:solidFill>
                <a:srgbClr val="5D5D5D"/>
              </a:solidFill>
              <a:prstDash val="solid"/>
              <a:miter lim="400000"/>
            </a:ln>
          </a:bottom>
          <a:insideH>
            <a:ln w="3175" cap="flat">
              <a:solidFill>
                <a:srgbClr val="5D5D5D"/>
              </a:solidFill>
              <a:prstDash val="solid"/>
              <a:miter lim="400000"/>
            </a:ln>
          </a:insideH>
          <a:insideV>
            <a:ln w="3175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3175" cap="flat">
              <a:solidFill>
                <a:srgbClr val="000000"/>
              </a:solidFill>
              <a:prstDash val="solid"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000000"/>
              </a:solidFill>
              <a:prstDash val="solid"/>
              <a:miter lim="400000"/>
            </a:ln>
          </a:top>
          <a:bottom>
            <a:ln w="3175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prstDash val="solid"/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000000"/>
              </a:solidFill>
              <a:prstDash val="solid"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000000"/>
              </a:solidFill>
              <a:prstDash val="solid"/>
              <a:miter lim="400000"/>
            </a:ln>
          </a:top>
          <a:bottom>
            <a:ln w="3175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prstDash val="solid"/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000000"/>
              </a:solidFill>
              <a:prstDash val="solid"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000000"/>
              </a:solidFill>
              <a:prstDash val="solid"/>
              <a:miter lim="400000"/>
            </a:ln>
          </a:top>
          <a:bottom>
            <a:ln w="3175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prstDash val="solid"/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000000"/>
              </a:solidFill>
              <a:prstDash val="solid"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000000"/>
              </a:solidFill>
              <a:prstDash val="solid"/>
              <a:miter lim="400000"/>
            </a:ln>
          </a:top>
          <a:bottom>
            <a:ln w="3175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prstDash val="solid"/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3175" cap="flat">
              <a:solidFill>
                <a:srgbClr val="FFFFFF"/>
              </a:solidFill>
              <a:prstDash val="solid"/>
              <a:miter lim="400000"/>
            </a:ln>
          </a:left>
          <a:right>
            <a:ln w="3175" cap="flat">
              <a:solidFill>
                <a:srgbClr val="FFFFFF"/>
              </a:solidFill>
              <a:prstDash val="solid"/>
              <a:miter lim="400000"/>
            </a:ln>
          </a:right>
          <a:top>
            <a:ln w="3175" cap="flat">
              <a:solidFill>
                <a:srgbClr val="FFFFFF"/>
              </a:solidFill>
              <a:prstDash val="solid"/>
              <a:miter lim="400000"/>
            </a:ln>
          </a:top>
          <a:bottom>
            <a:ln w="3175" cap="flat">
              <a:solidFill>
                <a:srgbClr val="FFFFFF"/>
              </a:solidFill>
              <a:prstDash val="solid"/>
              <a:miter lim="400000"/>
            </a:ln>
          </a:bottom>
          <a:insideH>
            <a:ln w="3175" cap="flat">
              <a:solidFill>
                <a:srgbClr val="FFFFFF"/>
              </a:solidFill>
              <a:prstDash val="solid"/>
              <a:miter lim="400000"/>
            </a:ln>
          </a:insideH>
          <a:insideV>
            <a:ln w="3175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FFFFFF"/>
              </a:solidFill>
              <a:prstDash val="solid"/>
              <a:miter lim="400000"/>
            </a:ln>
          </a:left>
          <a:right>
            <a:ln w="3175" cap="flat">
              <a:solidFill>
                <a:srgbClr val="FFFFFF"/>
              </a:solidFill>
              <a:prstDash val="solid"/>
              <a:miter lim="400000"/>
            </a:ln>
          </a:right>
          <a:top>
            <a:ln w="3175" cap="flat">
              <a:solidFill>
                <a:srgbClr val="FFFFFF"/>
              </a:solidFill>
              <a:prstDash val="solid"/>
              <a:miter lim="400000"/>
            </a:ln>
          </a:top>
          <a:bottom>
            <a:ln w="3175" cap="flat">
              <a:solidFill>
                <a:srgbClr val="FFFFFF"/>
              </a:solidFill>
              <a:prstDash val="solid"/>
              <a:miter lim="400000"/>
            </a:ln>
          </a:bottom>
          <a:insideH>
            <a:ln w="3175" cap="flat">
              <a:solidFill>
                <a:srgbClr val="FFFFFF"/>
              </a:solidFill>
              <a:prstDash val="solid"/>
              <a:miter lim="400000"/>
            </a:ln>
          </a:insideH>
          <a:insideV>
            <a:ln w="3175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FFFFFF"/>
              </a:solidFill>
              <a:prstDash val="solid"/>
              <a:miter lim="400000"/>
            </a:ln>
          </a:left>
          <a:right>
            <a:ln w="3175" cap="flat">
              <a:solidFill>
                <a:srgbClr val="FFFFFF"/>
              </a:solidFill>
              <a:prstDash val="solid"/>
              <a:miter lim="400000"/>
            </a:ln>
          </a:right>
          <a:top>
            <a:ln w="3175" cap="flat">
              <a:solidFill>
                <a:srgbClr val="FFFFFF"/>
              </a:solidFill>
              <a:prstDash val="solid"/>
              <a:miter lim="400000"/>
            </a:ln>
          </a:top>
          <a:bottom>
            <a:ln w="3175" cap="flat">
              <a:solidFill>
                <a:srgbClr val="FFFFFF"/>
              </a:solidFill>
              <a:prstDash val="solid"/>
              <a:miter lim="400000"/>
            </a:ln>
          </a:bottom>
          <a:insideH>
            <a:ln w="3175" cap="flat">
              <a:solidFill>
                <a:srgbClr val="FFFFFF"/>
              </a:solidFill>
              <a:prstDash val="solid"/>
              <a:miter lim="400000"/>
            </a:ln>
          </a:insideH>
          <a:insideV>
            <a:ln w="3175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FFFFFF"/>
              </a:solidFill>
              <a:prstDash val="solid"/>
              <a:miter lim="400000"/>
            </a:ln>
          </a:left>
          <a:right>
            <a:ln w="3175" cap="flat">
              <a:solidFill>
                <a:srgbClr val="FFFFFF"/>
              </a:solidFill>
              <a:prstDash val="solid"/>
              <a:miter lim="400000"/>
            </a:ln>
          </a:right>
          <a:top>
            <a:ln w="3175" cap="flat">
              <a:solidFill>
                <a:srgbClr val="FFFFFF"/>
              </a:solidFill>
              <a:prstDash val="solid"/>
              <a:miter lim="400000"/>
            </a:ln>
          </a:top>
          <a:bottom>
            <a:ln w="3175" cap="flat">
              <a:solidFill>
                <a:srgbClr val="FFFFFF"/>
              </a:solidFill>
              <a:prstDash val="solid"/>
              <a:miter lim="400000"/>
            </a:ln>
          </a:bottom>
          <a:insideH>
            <a:ln w="3175" cap="flat">
              <a:solidFill>
                <a:srgbClr val="FFFFFF"/>
              </a:solidFill>
              <a:prstDash val="solid"/>
              <a:miter lim="400000"/>
            </a:ln>
          </a:insideH>
          <a:insideV>
            <a:ln w="3175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3175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3175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810" autoAdjust="0"/>
    <p:restoredTop sz="94660"/>
  </p:normalViewPr>
  <p:slideViewPr>
    <p:cSldViewPr snapToGrid="0" snapToObjects="1">
      <p:cViewPr>
        <p:scale>
          <a:sx n="50" d="100"/>
          <a:sy n="50" d="100"/>
        </p:scale>
        <p:origin x="5" y="528"/>
      </p:cViewPr>
      <p:guideLst>
        <p:guide orient="horz" pos="4320"/>
        <p:guide pos="76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="" xmlns:p14="http://schemas.microsoft.com/office/powerpoint/2010/main" val="3859471105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 smtClean="0"/>
              <a:t>Openingssheet</a:t>
            </a:r>
            <a:endParaRPr lang="en-GB" dirty="0" smtClean="0"/>
          </a:p>
          <a:p>
            <a:pPr>
              <a:buFont typeface="Arial" pitchFamily="34" charset="0"/>
              <a:buChar char="•"/>
            </a:pPr>
            <a:r>
              <a:rPr lang="en-GB" dirty="0" smtClean="0"/>
              <a:t> </a:t>
            </a:r>
            <a:r>
              <a:rPr lang="en-GB" dirty="0" err="1" smtClean="0"/>
              <a:t>Alle</a:t>
            </a:r>
            <a:r>
              <a:rPr lang="en-GB" dirty="0" smtClean="0"/>
              <a:t> </a:t>
            </a:r>
            <a:r>
              <a:rPr lang="en-GB" dirty="0" err="1" smtClean="0"/>
              <a:t>materialen</a:t>
            </a:r>
            <a:r>
              <a:rPr lang="en-GB" dirty="0" smtClean="0"/>
              <a:t> </a:t>
            </a:r>
            <a:r>
              <a:rPr lang="en-GB" dirty="0" err="1" smtClean="0"/>
              <a:t>staan</a:t>
            </a:r>
            <a:r>
              <a:rPr lang="en-GB" dirty="0" smtClean="0"/>
              <a:t> </a:t>
            </a:r>
            <a:r>
              <a:rPr lang="en-GB" dirty="0" err="1" smtClean="0"/>
              <a:t>gereed</a:t>
            </a:r>
            <a:endParaRPr lang="en-GB" dirty="0" smtClean="0"/>
          </a:p>
          <a:p>
            <a:pPr>
              <a:buFont typeface="Arial" pitchFamily="34" charset="0"/>
              <a:buChar char="•"/>
            </a:pPr>
            <a:r>
              <a:rPr lang="en-GB" dirty="0" smtClean="0"/>
              <a:t> </a:t>
            </a:r>
            <a:r>
              <a:rPr lang="en-GB" dirty="0" err="1" smtClean="0"/>
              <a:t>Stoelen</a:t>
            </a:r>
            <a:r>
              <a:rPr lang="en-GB" baseline="0" dirty="0" smtClean="0"/>
              <a:t> in </a:t>
            </a:r>
            <a:r>
              <a:rPr lang="en-GB" baseline="0" dirty="0" err="1" smtClean="0"/>
              <a:t>bioscoopopstelling</a:t>
            </a:r>
            <a:endParaRPr lang="en-GB" baseline="0" dirty="0" smtClean="0"/>
          </a:p>
          <a:p>
            <a:pPr>
              <a:buFont typeface="Arial" pitchFamily="34" charset="0"/>
              <a:buChar char="•"/>
            </a:pPr>
            <a:r>
              <a:rPr lang="en-GB" baseline="0" dirty="0" smtClean="0"/>
              <a:t> Op </a:t>
            </a:r>
            <a:r>
              <a:rPr lang="en-GB" baseline="0" dirty="0" err="1" smtClean="0"/>
              <a:t>elke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stoel</a:t>
            </a:r>
            <a:r>
              <a:rPr lang="en-GB" baseline="0" dirty="0" smtClean="0"/>
              <a:t> </a:t>
            </a:r>
            <a:r>
              <a:rPr lang="en-GB" baseline="0" dirty="0" err="1" smtClean="0"/>
              <a:t>ligt</a:t>
            </a:r>
            <a:r>
              <a:rPr lang="en-GB" baseline="0" dirty="0" smtClean="0"/>
              <a:t> </a:t>
            </a:r>
            <a:r>
              <a:rPr lang="en-GB" baseline="0" dirty="0" err="1" smtClean="0"/>
              <a:t>een</a:t>
            </a:r>
            <a:r>
              <a:rPr lang="en-GB" baseline="0" dirty="0" smtClean="0"/>
              <a:t> ‘</a:t>
            </a:r>
            <a:r>
              <a:rPr lang="en-GB" baseline="0" dirty="0" err="1" smtClean="0"/>
              <a:t>notitieboekje</a:t>
            </a:r>
            <a:r>
              <a:rPr lang="en-GB" baseline="0" dirty="0" smtClean="0"/>
              <a:t>’ met </a:t>
            </a:r>
            <a:r>
              <a:rPr lang="en-GB" baseline="0" dirty="0" err="1" smtClean="0"/>
              <a:t>een</a:t>
            </a:r>
            <a:r>
              <a:rPr lang="en-GB" baseline="0" dirty="0" smtClean="0"/>
              <a:t> pen</a:t>
            </a:r>
          </a:p>
          <a:p>
            <a:pPr>
              <a:buFont typeface="Arial" pitchFamily="34" charset="0"/>
              <a:buChar char="•"/>
            </a:pPr>
            <a:r>
              <a:rPr lang="en-GB" baseline="0" dirty="0" smtClean="0"/>
              <a:t> Het ‘</a:t>
            </a:r>
            <a:r>
              <a:rPr lang="en-GB" baseline="0" dirty="0" err="1" smtClean="0"/>
              <a:t>notitieboekje</a:t>
            </a:r>
            <a:r>
              <a:rPr lang="en-GB" baseline="0" dirty="0" smtClean="0"/>
              <a:t>’ is </a:t>
            </a:r>
            <a:r>
              <a:rPr lang="en-GB" baseline="0" dirty="0" err="1" smtClean="0"/>
              <a:t>een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gekopieerd</a:t>
            </a:r>
            <a:r>
              <a:rPr lang="en-GB" baseline="0" dirty="0" smtClean="0"/>
              <a:t> </a:t>
            </a:r>
            <a:r>
              <a:rPr lang="en-GB" baseline="0" dirty="0" err="1" smtClean="0"/>
              <a:t>setje</a:t>
            </a:r>
            <a:r>
              <a:rPr lang="en-GB" baseline="0" dirty="0" smtClean="0"/>
              <a:t> A4-tjes met de </a:t>
            </a:r>
            <a:r>
              <a:rPr lang="en-GB" baseline="0" dirty="0" err="1" smtClean="0"/>
              <a:t>volgende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koppen</a:t>
            </a:r>
            <a:r>
              <a:rPr lang="en-GB" baseline="0" dirty="0" smtClean="0"/>
              <a:t> per </a:t>
            </a:r>
            <a:r>
              <a:rPr lang="en-GB" baseline="0" dirty="0" err="1" smtClean="0"/>
              <a:t>vel</a:t>
            </a:r>
            <a:r>
              <a:rPr lang="en-GB" baseline="0" dirty="0" smtClean="0"/>
              <a:t>: </a:t>
            </a:r>
            <a:r>
              <a:rPr lang="en-GB" baseline="0" dirty="0" err="1" smtClean="0"/>
              <a:t>Notities</a:t>
            </a:r>
            <a:r>
              <a:rPr lang="en-GB" baseline="0" dirty="0" smtClean="0"/>
              <a:t>, </a:t>
            </a:r>
            <a:r>
              <a:rPr lang="en-GB" baseline="0" dirty="0" err="1" smtClean="0"/>
              <a:t>Vragen</a:t>
            </a:r>
            <a:r>
              <a:rPr lang="en-GB" baseline="0" dirty="0" smtClean="0"/>
              <a:t> (tot de </a:t>
            </a:r>
            <a:r>
              <a:rPr lang="en-GB" baseline="0" dirty="0" err="1" smtClean="0"/>
              <a:t>pauze</a:t>
            </a:r>
            <a:r>
              <a:rPr lang="en-GB" baseline="0" dirty="0" smtClean="0"/>
              <a:t>), </a:t>
            </a:r>
            <a:r>
              <a:rPr lang="en-GB" baseline="0" dirty="0" err="1" smtClean="0"/>
              <a:t>Vragen</a:t>
            </a:r>
            <a:r>
              <a:rPr lang="en-GB" baseline="0" dirty="0" smtClean="0"/>
              <a:t> (</a:t>
            </a:r>
            <a:r>
              <a:rPr lang="en-GB" baseline="0" dirty="0" err="1" smtClean="0"/>
              <a:t>na</a:t>
            </a:r>
            <a:r>
              <a:rPr lang="en-GB" baseline="0" dirty="0" smtClean="0"/>
              <a:t> de </a:t>
            </a:r>
            <a:r>
              <a:rPr lang="en-GB" baseline="0" dirty="0" err="1" smtClean="0"/>
              <a:t>pauze</a:t>
            </a:r>
            <a:r>
              <a:rPr lang="en-GB" baseline="0" dirty="0" smtClean="0"/>
              <a:t>), </a:t>
            </a:r>
            <a:r>
              <a:rPr lang="en-GB" baseline="0" dirty="0" err="1" smtClean="0"/>
              <a:t>Optimale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wedstrijdvormen</a:t>
            </a:r>
            <a:r>
              <a:rPr lang="en-GB" baseline="0" dirty="0" smtClean="0"/>
              <a:t>, </a:t>
            </a:r>
            <a:r>
              <a:rPr lang="en-GB" baseline="0" dirty="0" err="1" smtClean="0"/>
              <a:t>Rol</a:t>
            </a:r>
            <a:r>
              <a:rPr lang="en-GB" baseline="0" dirty="0" smtClean="0"/>
              <a:t> </a:t>
            </a:r>
            <a:r>
              <a:rPr lang="en-GB" baseline="0" dirty="0" err="1" smtClean="0"/>
              <a:t>ouders</a:t>
            </a:r>
            <a:r>
              <a:rPr lang="en-GB" baseline="0" dirty="0" smtClean="0"/>
              <a:t> en </a:t>
            </a:r>
            <a:r>
              <a:rPr lang="en-GB" baseline="0" dirty="0" err="1" smtClean="0"/>
              <a:t>Sportiviteit</a:t>
            </a:r>
            <a:r>
              <a:rPr lang="en-GB" baseline="0" dirty="0" smtClean="0"/>
              <a:t> &amp; Respect. </a:t>
            </a:r>
          </a:p>
          <a:p>
            <a:pPr>
              <a:buFont typeface="Arial" pitchFamily="34" charset="0"/>
              <a:buChar char="•"/>
            </a:pPr>
            <a:r>
              <a:rPr lang="en-GB" baseline="0" dirty="0" smtClean="0"/>
              <a:t> </a:t>
            </a:r>
            <a:r>
              <a:rPr lang="en-GB" baseline="0" dirty="0" err="1" smtClean="0"/>
              <a:t>Deelnemers</a:t>
            </a:r>
            <a:r>
              <a:rPr lang="en-GB" baseline="0" dirty="0" smtClean="0"/>
              <a:t> </a:t>
            </a:r>
            <a:r>
              <a:rPr lang="en-GB" baseline="0" dirty="0" err="1" smtClean="0"/>
              <a:t>worden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welkom</a:t>
            </a:r>
            <a:r>
              <a:rPr lang="en-GB" baseline="0" dirty="0" smtClean="0"/>
              <a:t> </a:t>
            </a:r>
            <a:r>
              <a:rPr lang="en-GB" baseline="0" dirty="0" err="1" smtClean="0"/>
              <a:t>geheten</a:t>
            </a:r>
            <a:endParaRPr lang="en-GB" baseline="0" dirty="0" smtClean="0"/>
          </a:p>
          <a:p>
            <a:pPr>
              <a:buFont typeface="Arial" pitchFamily="34" charset="0"/>
              <a:buChar char="•"/>
            </a:pPr>
            <a:r>
              <a:rPr lang="en-GB" baseline="0" dirty="0" smtClean="0"/>
              <a:t> </a:t>
            </a:r>
            <a:r>
              <a:rPr lang="en-GB" baseline="0" dirty="0" err="1" smtClean="0"/>
              <a:t>Presentielijst</a:t>
            </a:r>
            <a:r>
              <a:rPr lang="en-GB" baseline="0" dirty="0" smtClean="0"/>
              <a:t> </a:t>
            </a:r>
            <a:r>
              <a:rPr lang="en-GB" baseline="0" dirty="0" err="1" smtClean="0"/>
              <a:t>wordt</a:t>
            </a:r>
            <a:r>
              <a:rPr lang="en-GB" baseline="0" dirty="0" smtClean="0"/>
              <a:t> </a:t>
            </a:r>
            <a:r>
              <a:rPr lang="en-GB" baseline="0" dirty="0" err="1" smtClean="0"/>
              <a:t>bijgehouden</a:t>
            </a:r>
            <a:r>
              <a:rPr lang="en-GB" baseline="0" dirty="0" smtClean="0"/>
              <a:t> door KNVB-</a:t>
            </a:r>
            <a:r>
              <a:rPr lang="en-GB" baseline="0" dirty="0" err="1" smtClean="0"/>
              <a:t>er</a:t>
            </a:r>
            <a:endParaRPr lang="en-GB" baseline="0" dirty="0" smtClean="0"/>
          </a:p>
          <a:p>
            <a:pPr>
              <a:buFont typeface="Arial" pitchFamily="34" charset="0"/>
              <a:buChar char="•"/>
            </a:pPr>
            <a:r>
              <a:rPr lang="en-GB" baseline="0" dirty="0" smtClean="0"/>
              <a:t> </a:t>
            </a:r>
            <a:r>
              <a:rPr lang="en-GB" baseline="0" dirty="0" err="1" smtClean="0"/>
              <a:t>Deelnemers</a:t>
            </a:r>
            <a:r>
              <a:rPr lang="en-GB" baseline="0" dirty="0" smtClean="0"/>
              <a:t> </a:t>
            </a:r>
            <a:r>
              <a:rPr lang="en-GB" baseline="0" dirty="0" err="1" smtClean="0"/>
              <a:t>kunnen</a:t>
            </a:r>
            <a:r>
              <a:rPr lang="en-GB" baseline="0" dirty="0" smtClean="0"/>
              <a:t> kopje </a:t>
            </a:r>
            <a:r>
              <a:rPr lang="en-GB" baseline="0" dirty="0" err="1" smtClean="0"/>
              <a:t>koffie</a:t>
            </a:r>
            <a:r>
              <a:rPr lang="en-GB" baseline="0" dirty="0" smtClean="0"/>
              <a:t> of thee </a:t>
            </a:r>
            <a:r>
              <a:rPr lang="en-GB" baseline="0" dirty="0" err="1" smtClean="0"/>
              <a:t>nemen</a:t>
            </a:r>
            <a:endParaRPr lang="en-GB" baseline="0" dirty="0" smtClean="0"/>
          </a:p>
          <a:p>
            <a:pPr>
              <a:buFont typeface="Arial" pitchFamily="34" charset="0"/>
              <a:buChar char="•"/>
            </a:pPr>
            <a:r>
              <a:rPr lang="en-GB" baseline="0" dirty="0" smtClean="0"/>
              <a:t> Op het </a:t>
            </a:r>
            <a:r>
              <a:rPr lang="en-GB" baseline="0" dirty="0" err="1" smtClean="0"/>
              <a:t>scherm</a:t>
            </a:r>
            <a:r>
              <a:rPr lang="en-GB" baseline="0" dirty="0" smtClean="0"/>
              <a:t> </a:t>
            </a:r>
            <a:r>
              <a:rPr lang="en-GB" baseline="0" dirty="0" err="1" smtClean="0"/>
              <a:t>wordt</a:t>
            </a:r>
            <a:r>
              <a:rPr lang="en-GB" baseline="0" dirty="0" smtClean="0"/>
              <a:t> </a:t>
            </a:r>
            <a:r>
              <a:rPr lang="en-GB" baseline="0" dirty="0" err="1" smtClean="0"/>
              <a:t>gedurende</a:t>
            </a:r>
            <a:r>
              <a:rPr lang="en-GB" baseline="0" dirty="0" smtClean="0"/>
              <a:t> de </a:t>
            </a:r>
            <a:r>
              <a:rPr lang="en-GB" baseline="0" dirty="0" err="1" smtClean="0"/>
              <a:t>inloop</a:t>
            </a:r>
            <a:r>
              <a:rPr lang="en-GB" baseline="0" dirty="0" smtClean="0"/>
              <a:t> </a:t>
            </a:r>
            <a:r>
              <a:rPr lang="en-GB" baseline="0" dirty="0" err="1" smtClean="0"/>
              <a:t>een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compilatie</a:t>
            </a:r>
            <a:r>
              <a:rPr lang="en-GB" baseline="0" dirty="0" smtClean="0"/>
              <a:t> van </a:t>
            </a:r>
            <a:r>
              <a:rPr lang="en-GB" baseline="0" dirty="0" err="1" smtClean="0"/>
              <a:t>verschillende</a:t>
            </a:r>
            <a:r>
              <a:rPr lang="en-GB" baseline="0" dirty="0" smtClean="0"/>
              <a:t> KNVB-clips </a:t>
            </a:r>
            <a:r>
              <a:rPr lang="en-GB" baseline="0" dirty="0" err="1" smtClean="0"/>
              <a:t>gestart</a:t>
            </a:r>
            <a:r>
              <a:rPr lang="en-GB" baseline="0" dirty="0" smtClean="0"/>
              <a:t> en </a:t>
            </a:r>
            <a:r>
              <a:rPr lang="en-GB" baseline="0" dirty="0" err="1" smtClean="0"/>
              <a:t>eventueel</a:t>
            </a:r>
            <a:r>
              <a:rPr lang="en-GB" baseline="0" dirty="0" smtClean="0"/>
              <a:t> </a:t>
            </a:r>
            <a:r>
              <a:rPr lang="en-GB" baseline="0" dirty="0" err="1" smtClean="0"/>
              <a:t>herhaald</a:t>
            </a:r>
            <a:r>
              <a:rPr lang="en-GB" baseline="0" dirty="0" smtClean="0"/>
              <a:t>.</a:t>
            </a:r>
          </a:p>
          <a:p>
            <a:pPr>
              <a:buFont typeface="Arial" pitchFamily="34" charset="0"/>
              <a:buChar char="•"/>
            </a:pPr>
            <a:r>
              <a:rPr lang="en-GB" baseline="0" dirty="0" smtClean="0"/>
              <a:t> Start </a:t>
            </a:r>
            <a:r>
              <a:rPr lang="en-GB" baseline="0" dirty="0" err="1" smtClean="0"/>
              <a:t>om</a:t>
            </a:r>
            <a:r>
              <a:rPr lang="en-GB" baseline="0" dirty="0" smtClean="0"/>
              <a:t> 19.00 </a:t>
            </a:r>
            <a:r>
              <a:rPr lang="en-GB" baseline="0" dirty="0" err="1" smtClean="0"/>
              <a:t>uur</a:t>
            </a:r>
            <a:endParaRPr lang="en-GB" baseline="0" dirty="0" smtClean="0"/>
          </a:p>
          <a:p>
            <a:pPr>
              <a:buFont typeface="Arial" pitchFamily="34" charset="0"/>
              <a:buChar char="•"/>
            </a:pPr>
            <a:r>
              <a:rPr lang="en-GB" baseline="0" dirty="0" smtClean="0"/>
              <a:t> </a:t>
            </a:r>
            <a:r>
              <a:rPr lang="en-GB" baseline="0" dirty="0" err="1" smtClean="0"/>
              <a:t>Iedereen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welkom</a:t>
            </a:r>
            <a:r>
              <a:rPr lang="en-GB" baseline="0" dirty="0" smtClean="0"/>
              <a:t> </a:t>
            </a:r>
            <a:r>
              <a:rPr lang="en-GB" baseline="0" dirty="0" err="1" smtClean="0"/>
              <a:t>heten</a:t>
            </a:r>
            <a:endParaRPr lang="en-GB" baseline="0" dirty="0" smtClean="0"/>
          </a:p>
          <a:p>
            <a:pPr>
              <a:buFont typeface="Arial" pitchFamily="34" charset="0"/>
              <a:buChar char="•"/>
            </a:pPr>
            <a:r>
              <a:rPr lang="en-GB" baseline="0" dirty="0" smtClean="0"/>
              <a:t> </a:t>
            </a:r>
            <a:r>
              <a:rPr lang="en-GB" baseline="0" dirty="0" err="1" smtClean="0"/>
              <a:t>Gastvereniging</a:t>
            </a:r>
            <a:r>
              <a:rPr lang="en-GB" baseline="0" dirty="0" smtClean="0"/>
              <a:t> </a:t>
            </a:r>
            <a:r>
              <a:rPr lang="en-GB" baseline="0" dirty="0" err="1" smtClean="0"/>
              <a:t>bedanken</a:t>
            </a:r>
            <a:endParaRPr lang="en-GB" baseline="0" dirty="0" smtClean="0"/>
          </a:p>
          <a:p>
            <a:pPr>
              <a:buFont typeface="Arial" pitchFamily="34" charset="0"/>
              <a:buChar char="•"/>
            </a:pPr>
            <a:r>
              <a:rPr lang="en-GB" baseline="0" dirty="0" smtClean="0"/>
              <a:t> </a:t>
            </a:r>
            <a:r>
              <a:rPr lang="en-GB" baseline="0" dirty="0" err="1" smtClean="0"/>
              <a:t>Collega’s</a:t>
            </a:r>
            <a:r>
              <a:rPr lang="en-GB" baseline="0" dirty="0" smtClean="0"/>
              <a:t> </a:t>
            </a:r>
            <a:r>
              <a:rPr lang="en-GB" baseline="0" dirty="0" err="1" smtClean="0"/>
              <a:t>voorstellen</a:t>
            </a:r>
            <a:endParaRPr lang="en-GB" baseline="0" dirty="0" smtClean="0"/>
          </a:p>
          <a:p>
            <a:pPr>
              <a:buFont typeface="Arial" pitchFamily="34" charset="0"/>
              <a:buChar char="•"/>
            </a:pPr>
            <a:r>
              <a:rPr lang="en-GB" baseline="0" dirty="0" smtClean="0"/>
              <a:t> </a:t>
            </a:r>
            <a:r>
              <a:rPr lang="en-GB" baseline="0" dirty="0" err="1" smtClean="0"/>
              <a:t>Jezelf</a:t>
            </a:r>
            <a:r>
              <a:rPr lang="en-GB" baseline="0" dirty="0" smtClean="0"/>
              <a:t> </a:t>
            </a:r>
            <a:r>
              <a:rPr lang="en-GB" baseline="0" dirty="0" err="1" smtClean="0"/>
              <a:t>voorstellen</a:t>
            </a:r>
            <a:endParaRPr lang="en-GB" baseline="0" dirty="0" smtClean="0"/>
          </a:p>
          <a:p>
            <a:pPr>
              <a:buFont typeface="Arial" pitchFamily="34" charset="0"/>
              <a:buChar char="•"/>
            </a:pPr>
            <a:r>
              <a:rPr lang="en-GB" baseline="0" dirty="0" smtClean="0"/>
              <a:t> </a:t>
            </a:r>
            <a:r>
              <a:rPr lang="en-GB" baseline="0" dirty="0" err="1" smtClean="0"/>
              <a:t>Aangeven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dat</a:t>
            </a:r>
            <a:r>
              <a:rPr lang="en-GB" baseline="0" dirty="0" smtClean="0"/>
              <a:t> </a:t>
            </a:r>
            <a:r>
              <a:rPr lang="en-GB" baseline="0" dirty="0" err="1" smtClean="0"/>
              <a:t>iedereen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na</a:t>
            </a:r>
            <a:r>
              <a:rPr lang="en-GB" baseline="0" dirty="0" smtClean="0"/>
              <a:t> </a:t>
            </a:r>
            <a:r>
              <a:rPr lang="en-GB" baseline="0" dirty="0" err="1" smtClean="0"/>
              <a:t>afloop</a:t>
            </a:r>
            <a:r>
              <a:rPr lang="en-GB" baseline="0" dirty="0" smtClean="0"/>
              <a:t> </a:t>
            </a:r>
            <a:r>
              <a:rPr lang="en-GB" baseline="0" dirty="0" err="1" smtClean="0"/>
              <a:t>een</a:t>
            </a:r>
            <a:r>
              <a:rPr lang="en-GB" baseline="0" dirty="0" smtClean="0"/>
              <a:t> hand-out </a:t>
            </a:r>
            <a:r>
              <a:rPr lang="en-GB" baseline="0" dirty="0" err="1" smtClean="0"/>
              <a:t>krijgt</a:t>
            </a:r>
            <a:r>
              <a:rPr lang="en-GB" baseline="0" dirty="0" smtClean="0"/>
              <a:t>/</a:t>
            </a:r>
            <a:r>
              <a:rPr lang="en-GB" baseline="0" dirty="0" err="1" smtClean="0"/>
              <a:t>kan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afhalen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bij</a:t>
            </a:r>
            <a:r>
              <a:rPr lang="en-GB" baseline="0" dirty="0" smtClean="0"/>
              <a:t> de </a:t>
            </a:r>
            <a:r>
              <a:rPr lang="en-GB" baseline="0" dirty="0" err="1" smtClean="0"/>
              <a:t>inschrijftafel</a:t>
            </a:r>
            <a:r>
              <a:rPr lang="en-GB" baseline="0" dirty="0" smtClean="0"/>
              <a:t> en </a:t>
            </a:r>
            <a:r>
              <a:rPr lang="en-GB" baseline="0" dirty="0" err="1" smtClean="0"/>
              <a:t>deze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ook</a:t>
            </a:r>
            <a:r>
              <a:rPr lang="en-GB" baseline="0" dirty="0" smtClean="0"/>
              <a:t> per mail </a:t>
            </a:r>
            <a:r>
              <a:rPr lang="en-GB" baseline="0" dirty="0" err="1" smtClean="0"/>
              <a:t>nog</a:t>
            </a:r>
            <a:r>
              <a:rPr lang="en-GB" baseline="0" dirty="0" smtClean="0"/>
              <a:t> (</a:t>
            </a:r>
            <a:r>
              <a:rPr lang="en-GB" baseline="0" dirty="0" err="1" smtClean="0"/>
              <a:t>om</a:t>
            </a:r>
            <a:r>
              <a:rPr lang="en-GB" baseline="0" dirty="0" smtClean="0"/>
              <a:t> </a:t>
            </a:r>
            <a:r>
              <a:rPr lang="en-GB" baseline="0" dirty="0" err="1" smtClean="0"/>
              <a:t>binnen</a:t>
            </a:r>
            <a:r>
              <a:rPr lang="en-GB" baseline="0" dirty="0" smtClean="0"/>
              <a:t> de </a:t>
            </a:r>
            <a:r>
              <a:rPr lang="en-GB" baseline="0" dirty="0" err="1" smtClean="0"/>
              <a:t>vereniging</a:t>
            </a:r>
            <a:r>
              <a:rPr lang="en-GB" baseline="0" dirty="0" smtClean="0"/>
              <a:t> </a:t>
            </a:r>
            <a:r>
              <a:rPr lang="en-GB" baseline="0" dirty="0" err="1" smtClean="0"/>
              <a:t>te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kunnen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verspreiden</a:t>
            </a:r>
            <a:r>
              <a:rPr lang="en-GB" baseline="0" dirty="0" smtClean="0"/>
              <a:t>) </a:t>
            </a:r>
            <a:r>
              <a:rPr lang="en-GB" baseline="0" dirty="0" err="1" smtClean="0"/>
              <a:t>een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digitale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versie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daarvan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ontvangt</a:t>
            </a:r>
            <a:endParaRPr lang="en-GB" dirty="0" smtClean="0"/>
          </a:p>
          <a:p>
            <a:r>
              <a:rPr lang="en-GB" dirty="0" smtClean="0"/>
              <a:t> 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="" xmlns:p14="http://schemas.microsoft.com/office/powerpoint/2010/main" val="4058842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 smtClean="0"/>
              <a:t>Hierna</a:t>
            </a:r>
            <a:r>
              <a:rPr lang="nl-NL" baseline="0" dirty="0" smtClean="0"/>
              <a:t> </a:t>
            </a:r>
            <a:r>
              <a:rPr lang="nl-NL" baseline="0" dirty="0" err="1" smtClean="0"/>
              <a:t>practische</a:t>
            </a:r>
            <a:r>
              <a:rPr lang="nl-NL" baseline="0" dirty="0" smtClean="0"/>
              <a:t> pilot </a:t>
            </a:r>
            <a:endParaRPr lang="nl-NL" dirty="0" smtClean="0"/>
          </a:p>
          <a:p>
            <a:endParaRPr lang="nl-NL" dirty="0"/>
          </a:p>
        </p:txBody>
      </p:sp>
    </p:spTree>
    <p:extLst>
      <p:ext uri="{BB962C8B-B14F-4D97-AF65-F5344CB8AC3E}">
        <p14:creationId xmlns="" xmlns:p14="http://schemas.microsoft.com/office/powerpoint/2010/main" val="7880290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nl-NL" baseline="0" dirty="0" smtClean="0"/>
              <a:t>Werkvorm I:</a:t>
            </a:r>
          </a:p>
          <a:p>
            <a:pPr>
              <a:buFontTx/>
              <a:buNone/>
            </a:pPr>
            <a:r>
              <a:rPr lang="nl-NL" baseline="0" dirty="0" smtClean="0"/>
              <a:t>Even kort met je buurman het gesprek aan laten gaan over de vraag wat vinden we het allerbelangrijkste bij kinderen? </a:t>
            </a:r>
          </a:p>
          <a:p>
            <a:pPr>
              <a:buFontTx/>
              <a:buNone/>
            </a:pPr>
            <a:endParaRPr lang="nl-NL" baseline="0" dirty="0" smtClean="0"/>
          </a:p>
          <a:p>
            <a:pPr>
              <a:buFontTx/>
              <a:buNone/>
            </a:pPr>
            <a:r>
              <a:rPr lang="nl-NL" baseline="0" dirty="0" smtClean="0"/>
              <a:t>Antwoord is wedstrijdplezier en ontwikkeling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="" xmlns:p14="http://schemas.microsoft.com/office/powerpoint/2010/main" val="21976709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nl-NL" baseline="0" dirty="0" smtClean="0"/>
              <a:t>Even kort met je buurman het gesprek aan laten gaan over de vraag wat vinden we het allerbelangrijkste bij kinderen? </a:t>
            </a:r>
          </a:p>
          <a:p>
            <a:pPr>
              <a:buFontTx/>
              <a:buNone/>
            </a:pPr>
            <a:endParaRPr lang="nl-NL" baseline="0" dirty="0" smtClean="0"/>
          </a:p>
          <a:p>
            <a:pPr>
              <a:buFontTx/>
              <a:buNone/>
            </a:pPr>
            <a:r>
              <a:rPr lang="nl-NL" baseline="0" dirty="0" smtClean="0"/>
              <a:t>Antwoord is wedstrijdplezier en ontwikkeling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="" xmlns:p14="http://schemas.microsoft.com/office/powerpoint/2010/main" val="20166349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pitchFamily="34" charset="0"/>
              <a:buChar char="•"/>
            </a:pPr>
            <a:r>
              <a:rPr lang="nl-NL" dirty="0" smtClean="0"/>
              <a:t> Foto bespreking kinderen Dommelen?</a:t>
            </a:r>
          </a:p>
          <a:p>
            <a:pPr>
              <a:buFont typeface="Arial" pitchFamily="34" charset="0"/>
              <a:buChar char="•"/>
            </a:pPr>
            <a:r>
              <a:rPr lang="nl-NL" dirty="0" smtClean="0"/>
              <a:t> We zijn bij de hoofdrolwedstrijders/-speelsters begonnen. We hebben ze gevraagd wanneer een wedstrijd een goede wedstrijd is. Waar moet deze dan aan voldoen? </a:t>
            </a:r>
          </a:p>
          <a:p>
            <a:pPr>
              <a:buFont typeface="Arial" pitchFamily="34" charset="0"/>
              <a:buChar char="•"/>
            </a:pPr>
            <a:r>
              <a:rPr lang="nl-NL" dirty="0" smtClean="0"/>
              <a:t> De reacties zijn hier weergegeven.</a:t>
            </a:r>
          </a:p>
          <a:p>
            <a:pPr>
              <a:buFont typeface="Arial" pitchFamily="34" charset="0"/>
              <a:buChar char="•"/>
            </a:pPr>
            <a:r>
              <a:rPr lang="nl-NL" dirty="0" smtClean="0"/>
              <a:t> Het filmpje gaf al een beeld van het belang van veel acties kunnen maken, veel kunnen scoren en grote</a:t>
            </a:r>
            <a:r>
              <a:rPr lang="nl-NL" baseline="0" dirty="0" smtClean="0"/>
              <a:t> betrokkenheid.</a:t>
            </a:r>
          </a:p>
          <a:p>
            <a:pPr>
              <a:buFont typeface="Arial" pitchFamily="34" charset="0"/>
              <a:buChar char="•"/>
            </a:pPr>
            <a:r>
              <a:rPr lang="nl-NL" baseline="0" dirty="0" smtClean="0"/>
              <a:t> Ook een belangrijke factor is een (min of meer) </a:t>
            </a:r>
            <a:r>
              <a:rPr lang="nl-NL" baseline="0" dirty="0" err="1" smtClean="0"/>
              <a:t>gelijkopgaande</a:t>
            </a:r>
            <a:r>
              <a:rPr lang="nl-NL" baseline="0" dirty="0" smtClean="0"/>
              <a:t> score: uitdaging, spanning, uitzicht op een positief resultaat houden en </a:t>
            </a:r>
            <a:r>
              <a:rPr lang="nl-NL" baseline="0" dirty="0" err="1" smtClean="0"/>
              <a:t>onvoorwedstrijdbaarheid</a:t>
            </a:r>
            <a:r>
              <a:rPr lang="nl-NL" baseline="0" dirty="0" smtClean="0"/>
              <a:t>. </a:t>
            </a:r>
          </a:p>
          <a:p>
            <a:pPr>
              <a:buFont typeface="Arial" pitchFamily="34" charset="0"/>
              <a:buChar char="•"/>
            </a:pPr>
            <a:r>
              <a:rPr lang="nl-NL" baseline="0" dirty="0" smtClean="0"/>
              <a:t> Daarnaast is het voor jonge kinderen belangrijk om samen met andere kinderen te kunnen sporten en is het helemaal top als kinderen d.m.v. het voetballen vriendjes maken. </a:t>
            </a:r>
          </a:p>
          <a:p>
            <a:pPr>
              <a:buFont typeface="Arial" pitchFamily="34" charset="0"/>
              <a:buChar char="•"/>
            </a:pPr>
            <a:r>
              <a:rPr lang="nl-NL" baseline="0" dirty="0" smtClean="0"/>
              <a:t> Het blijkt dat kinderen die deelnemen aan wedstrijden die aan deze criteria voldoen vanuit zichzelf graag willen voetballen, ook langer blijven voetballen  en zich ook, relatief, beter ontwikkelen(?).</a:t>
            </a:r>
          </a:p>
        </p:txBody>
      </p:sp>
    </p:spTree>
    <p:extLst>
      <p:ext uri="{BB962C8B-B14F-4D97-AF65-F5344CB8AC3E}">
        <p14:creationId xmlns="" xmlns:p14="http://schemas.microsoft.com/office/powerpoint/2010/main" val="20269151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nl-NL" baseline="0" dirty="0" smtClean="0"/>
              <a:t>Knoppen om het kind heen</a:t>
            </a:r>
          </a:p>
          <a:p>
            <a:pPr>
              <a:buFontTx/>
              <a:buNone/>
            </a:pPr>
            <a:r>
              <a:rPr lang="nl-NL" baseline="0" dirty="0" smtClean="0"/>
              <a:t>Links ‘vast’ – rechts van het kind ‘nog in te vullen’/samen vast te stellen</a:t>
            </a:r>
          </a:p>
          <a:p>
            <a:pPr>
              <a:buFontTx/>
              <a:buNone/>
            </a:pPr>
            <a:endParaRPr lang="nl-NL" baseline="0" dirty="0" smtClean="0"/>
          </a:p>
          <a:p>
            <a:pPr>
              <a:buFontTx/>
              <a:buNone/>
            </a:pPr>
            <a:r>
              <a:rPr lang="nl-NL" baseline="0" dirty="0" smtClean="0"/>
              <a:t>Werkvorm II:</a:t>
            </a:r>
          </a:p>
          <a:p>
            <a:pPr>
              <a:buFontTx/>
              <a:buNone/>
            </a:pPr>
            <a:r>
              <a:rPr lang="nl-NL" baseline="0" dirty="0" smtClean="0"/>
              <a:t>Plenair: terug grijpen naar de antwoorden die eerder zijn gegeven </a:t>
            </a:r>
            <a:r>
              <a:rPr lang="nl-NL" baseline="0" dirty="0" err="1" smtClean="0"/>
              <a:t>mbt</a:t>
            </a:r>
            <a:r>
              <a:rPr lang="nl-NL" baseline="0" dirty="0" smtClean="0"/>
              <a:t> wedstrijdplezier en vanuit die inzichten via dialoog sturen op de elementen die nog niet zijn genoemd.</a:t>
            </a:r>
          </a:p>
          <a:p>
            <a:pPr>
              <a:buFontTx/>
              <a:buNone/>
            </a:pPr>
            <a:endParaRPr lang="nl-NL" baseline="0" dirty="0" smtClean="0"/>
          </a:p>
          <a:p>
            <a:pPr>
              <a:buFontTx/>
              <a:buNone/>
            </a:pPr>
            <a:r>
              <a:rPr lang="nl-NL" baseline="0" dirty="0" smtClean="0"/>
              <a:t>- Na het open gesprek komen alle “knoppen” een voor een in beeld.</a:t>
            </a:r>
          </a:p>
          <a:p>
            <a:pPr>
              <a:buFontTx/>
              <a:buNone/>
            </a:pPr>
            <a:endParaRPr lang="nl-NL" baseline="0" dirty="0" smtClean="0"/>
          </a:p>
          <a:p>
            <a:pPr>
              <a:buFontTx/>
              <a:buNone/>
            </a:pPr>
            <a:r>
              <a:rPr lang="nl-NL" baseline="0" dirty="0" smtClean="0"/>
              <a:t>- Let op “goalkeeper”</a:t>
            </a:r>
          </a:p>
        </p:txBody>
      </p:sp>
    </p:spTree>
    <p:extLst>
      <p:ext uri="{BB962C8B-B14F-4D97-AF65-F5344CB8AC3E}">
        <p14:creationId xmlns="" xmlns:p14="http://schemas.microsoft.com/office/powerpoint/2010/main" val="6240382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Mooier opbouwen 1 dia – gaver in beeld</a:t>
            </a:r>
            <a:r>
              <a:rPr lang="nl-NL" baseline="0" dirty="0" smtClean="0"/>
              <a:t> laten brengen</a:t>
            </a:r>
            <a:endParaRPr lang="nl-NL" dirty="0"/>
          </a:p>
        </p:txBody>
      </p:sp>
    </p:spTree>
    <p:extLst>
      <p:ext uri="{BB962C8B-B14F-4D97-AF65-F5344CB8AC3E}">
        <p14:creationId xmlns="" xmlns:p14="http://schemas.microsoft.com/office/powerpoint/2010/main" val="9801838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 smtClean="0"/>
              <a:t>Mooier opbouwen – gaver in beeld</a:t>
            </a:r>
            <a:r>
              <a:rPr lang="nl-NL" baseline="0" dirty="0" smtClean="0"/>
              <a:t> laten brengen</a:t>
            </a:r>
            <a:endParaRPr lang="nl-NL" dirty="0" smtClean="0"/>
          </a:p>
        </p:txBody>
      </p:sp>
    </p:spTree>
    <p:extLst>
      <p:ext uri="{BB962C8B-B14F-4D97-AF65-F5344CB8AC3E}">
        <p14:creationId xmlns="" xmlns:p14="http://schemas.microsoft.com/office/powerpoint/2010/main" val="10632807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nl-NL" dirty="0" smtClean="0"/>
              <a:t>Maar voordat</a:t>
            </a:r>
            <a:r>
              <a:rPr lang="nl-NL" baseline="0" dirty="0" smtClean="0"/>
              <a:t> we erin duiken eerst even dit:</a:t>
            </a:r>
          </a:p>
          <a:p>
            <a:pPr>
              <a:buFontTx/>
              <a:buNone/>
            </a:pPr>
            <a:r>
              <a:rPr lang="nl-NL" dirty="0" smtClean="0"/>
              <a:t>Het ijs breken door</a:t>
            </a:r>
            <a:r>
              <a:rPr lang="nl-NL" baseline="0" dirty="0" smtClean="0"/>
              <a:t> een aantal leuke vragen te stellen of leuk te vertellen vanuit eigen ervaring. De vragen kunnen de volgende zijn:</a:t>
            </a:r>
          </a:p>
          <a:p>
            <a:pPr>
              <a:buFontTx/>
              <a:buChar char="-"/>
            </a:pPr>
            <a:r>
              <a:rPr lang="nl-NL" baseline="0" dirty="0" smtClean="0"/>
              <a:t> Wie mocht pas op zijn 12</a:t>
            </a:r>
            <a:r>
              <a:rPr lang="nl-NL" baseline="30000" dirty="0" smtClean="0"/>
              <a:t>de</a:t>
            </a:r>
            <a:r>
              <a:rPr lang="nl-NL" baseline="0" dirty="0" smtClean="0"/>
              <a:t> voetballen?</a:t>
            </a:r>
          </a:p>
          <a:p>
            <a:pPr>
              <a:buFontTx/>
              <a:buChar char="-"/>
            </a:pPr>
            <a:r>
              <a:rPr lang="nl-NL" baseline="0" dirty="0" smtClean="0"/>
              <a:t> Wie heeft er nog op jonge leeftijd 11 tegen 11 gevoetbald</a:t>
            </a:r>
          </a:p>
          <a:p>
            <a:pPr>
              <a:buFontTx/>
              <a:buChar char="-"/>
            </a:pPr>
            <a:r>
              <a:rPr lang="nl-NL" baseline="0" dirty="0" smtClean="0"/>
              <a:t> wie kent de deklat nog?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="" xmlns:p14="http://schemas.microsoft.com/office/powerpoint/2010/main" val="40200657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="" xmlns:p14="http://schemas.microsoft.com/office/powerpoint/2010/main" val="6977563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pic" idx="13"/>
          </p:nvPr>
        </p:nvSpPr>
        <p:spPr>
          <a:xfrm>
            <a:off x="5333999" y="1714499"/>
            <a:ext cx="13716001" cy="1028700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xfrm>
            <a:off x="6673453" y="5116710"/>
            <a:ext cx="11037095" cy="3482580"/>
          </a:xfrm>
          <a:prstGeom prst="rect">
            <a:avLst/>
          </a:prstGeom>
        </p:spPr>
        <p:txBody>
          <a:bodyPr anchor="ctr"/>
          <a:lstStyle/>
          <a:p>
            <a:r>
              <a:t>Title Text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pic" sz="quarter" idx="13"/>
          </p:nvPr>
        </p:nvSpPr>
        <p:spPr>
          <a:xfrm>
            <a:off x="12419707" y="2384226"/>
            <a:ext cx="5625704" cy="867965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xfrm>
            <a:off x="6338589" y="2384226"/>
            <a:ext cx="5625704" cy="4205884"/>
          </a:xfrm>
          <a:prstGeom prst="rect">
            <a:avLst/>
          </a:prstGeom>
        </p:spPr>
        <p:txBody>
          <a:bodyPr/>
          <a:lstStyle>
            <a:lvl1pPr>
              <a:defRPr sz="8000"/>
            </a:lvl1pPr>
          </a:lstStyle>
          <a:p>
            <a:r>
              <a:t>Title Text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sz="quarter" idx="1"/>
          </p:nvPr>
        </p:nvSpPr>
        <p:spPr>
          <a:xfrm>
            <a:off x="6338589" y="6737449"/>
            <a:ext cx="5625704" cy="4326435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xfrm>
            <a:off x="6338589" y="2183308"/>
            <a:ext cx="11706822" cy="2277071"/>
          </a:xfrm>
          <a:prstGeom prst="rect">
            <a:avLst/>
          </a:prstGeom>
        </p:spPr>
        <p:txBody>
          <a:bodyPr anchor="ctr"/>
          <a:lstStyle/>
          <a:p>
            <a:r>
              <a:t>Title Text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xfrm>
            <a:off x="6338589" y="2183308"/>
            <a:ext cx="11706822" cy="2277071"/>
          </a:xfrm>
          <a:prstGeom prst="rect">
            <a:avLst/>
          </a:prstGeom>
        </p:spPr>
        <p:txBody>
          <a:bodyPr anchor="ctr"/>
          <a:lstStyle/>
          <a:p>
            <a:r>
              <a:t>Title Text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sz="half" idx="1"/>
          </p:nvPr>
        </p:nvSpPr>
        <p:spPr>
          <a:xfrm>
            <a:off x="6338589" y="4460378"/>
            <a:ext cx="11706822" cy="6630294"/>
          </a:xfrm>
          <a:prstGeom prst="rect">
            <a:avLst/>
          </a:prstGeom>
        </p:spPr>
        <p:txBody>
          <a:bodyPr anchor="ctr"/>
          <a:lstStyle>
            <a:lvl1pPr marL="567972" indent="-567972" algn="l">
              <a:spcBef>
                <a:spcPts val="5900"/>
              </a:spcBef>
              <a:buSzPct val="75000"/>
              <a:buChar char="•"/>
              <a:defRPr sz="4600"/>
            </a:lvl1pPr>
            <a:lvl2pPr marL="1012472" indent="-567972" algn="l">
              <a:spcBef>
                <a:spcPts val="5900"/>
              </a:spcBef>
              <a:buSzPct val="75000"/>
              <a:buChar char="•"/>
              <a:defRPr sz="4600"/>
            </a:lvl2pPr>
            <a:lvl3pPr marL="1456972" indent="-567972" algn="l">
              <a:spcBef>
                <a:spcPts val="5900"/>
              </a:spcBef>
              <a:buSzPct val="75000"/>
              <a:buChar char="•"/>
              <a:defRPr sz="4600"/>
            </a:lvl3pPr>
            <a:lvl4pPr marL="1901472" indent="-567972" algn="l">
              <a:spcBef>
                <a:spcPts val="5900"/>
              </a:spcBef>
              <a:buSzPct val="75000"/>
              <a:buChar char="•"/>
              <a:defRPr sz="4600"/>
            </a:lvl4pPr>
            <a:lvl5pPr marL="2345972" indent="-567972" algn="l">
              <a:spcBef>
                <a:spcPts val="5900"/>
              </a:spcBef>
              <a:buSzPct val="75000"/>
              <a:buChar char="•"/>
              <a:defRPr sz="4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pic" sz="quarter" idx="13"/>
          </p:nvPr>
        </p:nvSpPr>
        <p:spPr>
          <a:xfrm>
            <a:off x="12419707" y="4460378"/>
            <a:ext cx="5625704" cy="663029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xfrm>
            <a:off x="6338589" y="2183308"/>
            <a:ext cx="11706822" cy="2277071"/>
          </a:xfrm>
          <a:prstGeom prst="rect">
            <a:avLst/>
          </a:prstGeom>
        </p:spPr>
        <p:txBody>
          <a:bodyPr anchor="ctr"/>
          <a:lstStyle/>
          <a:p>
            <a:r>
              <a:t>Title Text</a:t>
            </a:r>
          </a:p>
        </p:txBody>
      </p:sp>
      <p:sp>
        <p:nvSpPr>
          <p:cNvPr id="67" name="Shape 67"/>
          <p:cNvSpPr>
            <a:spLocks noGrp="1"/>
          </p:cNvSpPr>
          <p:nvPr>
            <p:ph type="body" sz="quarter" idx="1"/>
          </p:nvPr>
        </p:nvSpPr>
        <p:spPr>
          <a:xfrm>
            <a:off x="6338589" y="4460378"/>
            <a:ext cx="5625704" cy="6630294"/>
          </a:xfrm>
          <a:prstGeom prst="rect">
            <a:avLst/>
          </a:prstGeom>
        </p:spPr>
        <p:txBody>
          <a:bodyPr anchor="ctr"/>
          <a:lstStyle>
            <a:lvl1pPr marL="440871" indent="-440871" algn="l">
              <a:spcBef>
                <a:spcPts val="4500"/>
              </a:spcBef>
              <a:buSzPct val="75000"/>
              <a:buChar char="•"/>
              <a:defRPr sz="3600"/>
            </a:lvl1pPr>
            <a:lvl2pPr marL="783771" indent="-440871" algn="l">
              <a:spcBef>
                <a:spcPts val="4500"/>
              </a:spcBef>
              <a:buSzPct val="75000"/>
              <a:buChar char="•"/>
              <a:defRPr sz="3600"/>
            </a:lvl2pPr>
            <a:lvl3pPr marL="1126671" indent="-440871" algn="l">
              <a:spcBef>
                <a:spcPts val="4500"/>
              </a:spcBef>
              <a:buSzPct val="75000"/>
              <a:buChar char="•"/>
              <a:defRPr sz="3600"/>
            </a:lvl3pPr>
            <a:lvl4pPr marL="1469571" indent="-440871" algn="l">
              <a:spcBef>
                <a:spcPts val="4500"/>
              </a:spcBef>
              <a:buSzPct val="75000"/>
              <a:buChar char="•"/>
              <a:defRPr sz="3600"/>
            </a:lvl4pPr>
            <a:lvl5pPr marL="1812471" indent="-440871" algn="l">
              <a:spcBef>
                <a:spcPts val="4500"/>
              </a:spcBef>
              <a:buSzPct val="75000"/>
              <a:buChar char="•"/>
              <a:defRPr sz="3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hape 6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/>
          </p:cNvSpPr>
          <p:nvPr>
            <p:ph type="body" sz="half" idx="1"/>
          </p:nvPr>
        </p:nvSpPr>
        <p:spPr>
          <a:xfrm>
            <a:off x="6338589" y="3053952"/>
            <a:ext cx="11706822" cy="7608096"/>
          </a:xfrm>
          <a:prstGeom prst="rect">
            <a:avLst/>
          </a:prstGeom>
        </p:spPr>
        <p:txBody>
          <a:bodyPr anchor="ctr"/>
          <a:lstStyle>
            <a:lvl1pPr marL="567972" indent="-567972" algn="l">
              <a:spcBef>
                <a:spcPts val="5900"/>
              </a:spcBef>
              <a:buSzPct val="75000"/>
              <a:buChar char="•"/>
              <a:defRPr sz="4600"/>
            </a:lvl1pPr>
            <a:lvl2pPr marL="1012472" indent="-567972" algn="l">
              <a:spcBef>
                <a:spcPts val="5900"/>
              </a:spcBef>
              <a:buSzPct val="75000"/>
              <a:buChar char="•"/>
              <a:defRPr sz="4600"/>
            </a:lvl2pPr>
            <a:lvl3pPr marL="1456972" indent="-567972" algn="l">
              <a:spcBef>
                <a:spcPts val="5900"/>
              </a:spcBef>
              <a:buSzPct val="75000"/>
              <a:buChar char="•"/>
              <a:defRPr sz="4600"/>
            </a:lvl3pPr>
            <a:lvl4pPr marL="1901472" indent="-567972" algn="l">
              <a:spcBef>
                <a:spcPts val="5900"/>
              </a:spcBef>
              <a:buSzPct val="75000"/>
              <a:buChar char="•"/>
              <a:defRPr sz="4600"/>
            </a:lvl4pPr>
            <a:lvl5pPr marL="2345972" indent="-567972" algn="l">
              <a:spcBef>
                <a:spcPts val="5900"/>
              </a:spcBef>
              <a:buSzPct val="75000"/>
              <a:buChar char="•"/>
              <a:defRPr sz="4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hape 7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/>
          </p:cNvSpPr>
          <p:nvPr>
            <p:ph type="pic" sz="quarter" idx="13"/>
          </p:nvPr>
        </p:nvSpPr>
        <p:spPr>
          <a:xfrm>
            <a:off x="12419707" y="7085706"/>
            <a:ext cx="5625704" cy="39781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pic" sz="quarter" idx="14"/>
          </p:nvPr>
        </p:nvSpPr>
        <p:spPr>
          <a:xfrm>
            <a:off x="12426265" y="2652116"/>
            <a:ext cx="5625704" cy="39781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pic" sz="quarter" idx="15"/>
          </p:nvPr>
        </p:nvSpPr>
        <p:spPr>
          <a:xfrm>
            <a:off x="6338589" y="2652116"/>
            <a:ext cx="5625704" cy="841176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/>
          </p:cNvSpPr>
          <p:nvPr>
            <p:ph type="body" sz="quarter" idx="13"/>
          </p:nvPr>
        </p:nvSpPr>
        <p:spPr>
          <a:xfrm>
            <a:off x="6673453" y="8425160"/>
            <a:ext cx="11037095" cy="5643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3000"/>
            </a:lvl1pPr>
          </a:lstStyle>
          <a:p>
            <a:r>
              <a:t>–Johnny Appleseed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sz="quarter" idx="14"/>
          </p:nvPr>
        </p:nvSpPr>
        <p:spPr>
          <a:xfrm>
            <a:off x="6673453" y="6142136"/>
            <a:ext cx="11037095" cy="869157"/>
          </a:xfrm>
          <a:prstGeom prst="rect">
            <a:avLst/>
          </a:prstGeom>
        </p:spPr>
        <p:txBody>
          <a:bodyPr anchor="ctr">
            <a:spAutoFit/>
          </a:bodyPr>
          <a:lstStyle>
            <a:lvl1pPr>
              <a:defRPr sz="5000"/>
            </a:lvl1pPr>
          </a:lstStyle>
          <a:p>
            <a:r>
              <a:t>“Type a quote here.” </a:t>
            </a:r>
          </a:p>
        </p:txBody>
      </p:sp>
      <p:sp>
        <p:nvSpPr>
          <p:cNvPr id="95" name="Shape 9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6673453" y="3442394"/>
            <a:ext cx="11037095" cy="348257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3578" tIns="53578" rIns="53578" bIns="53578" anchor="b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6673453" y="7018734"/>
            <a:ext cx="11037095" cy="119211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3578" tIns="53578" rIns="53578" bIns="53578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11970028" y="11472416"/>
            <a:ext cx="430550" cy="437357"/>
          </a:xfrm>
          <a:prstGeom prst="rect">
            <a:avLst/>
          </a:prstGeom>
          <a:ln w="3175">
            <a:miter lim="400000"/>
          </a:ln>
        </p:spPr>
        <p:txBody>
          <a:bodyPr wrap="none" lIns="53578" tIns="53578" rIns="53578" bIns="53578">
            <a:spAutoFit/>
          </a:bodyPr>
          <a:lstStyle>
            <a:lvl1pPr>
              <a:defRPr sz="2200"/>
            </a:lvl1pPr>
          </a:lstStyle>
          <a:p>
            <a:fld id="{86CB4B4D-7CA3-9044-876B-883B54F8677D}" type="slidenum">
              <a:rPr/>
              <a:pPr/>
              <a:t>‹nr.›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ransition spd="med"/>
  <p:txStyles>
    <p:titleStyle>
      <a:lvl1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7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emf"/><Relationship Id="rId5" Type="http://schemas.openxmlformats.org/officeDocument/2006/relationships/image" Target="../media/image28.emf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29.emf"/><Relationship Id="rId4" Type="http://schemas.openxmlformats.org/officeDocument/2006/relationships/image" Target="../media/image32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6.em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29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9.em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29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5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120125K4A0545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 b="-2"/>
          <a:stretch/>
        </p:blipFill>
        <p:spPr>
          <a:xfrm>
            <a:off x="0" y="1"/>
            <a:ext cx="24384000" cy="13754488"/>
          </a:xfrm>
          <a:prstGeom prst="rect">
            <a:avLst/>
          </a:prstGeom>
        </p:spPr>
      </p:pic>
      <p:pic>
        <p:nvPicPr>
          <p:cNvPr id="120" name="pasted-image.pdf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2197400" y="-4283160"/>
            <a:ext cx="25057256" cy="22274112"/>
          </a:xfrm>
          <a:prstGeom prst="rect">
            <a:avLst/>
          </a:prstGeom>
          <a:ln w="3175">
            <a:miter lim="400000"/>
          </a:ln>
        </p:spPr>
      </p:pic>
      <p:sp>
        <p:nvSpPr>
          <p:cNvPr id="122" name="Shape 122"/>
          <p:cNvSpPr/>
          <p:nvPr/>
        </p:nvSpPr>
        <p:spPr>
          <a:xfrm>
            <a:off x="917827" y="7946044"/>
            <a:ext cx="11201234" cy="472485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3578" tIns="53578" rIns="53578" bIns="53578" anchor="ctr">
            <a:spAutoFit/>
          </a:bodyPr>
          <a:lstStyle/>
          <a:p>
            <a:pPr algn="l" defTabSz="457200">
              <a:defRPr sz="60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lang="nl-NL" sz="6000" b="1" dirty="0" smtClean="0">
              <a:sym typeface="Arial"/>
            </a:endParaRPr>
          </a:p>
          <a:p>
            <a:pPr algn="l" defTabSz="457200">
              <a:defRPr sz="60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nl-NL" sz="6000" b="1" dirty="0" smtClean="0">
                <a:sym typeface="Arial"/>
              </a:rPr>
              <a:t>Nieuwe wedstrijdvormen </a:t>
            </a:r>
          </a:p>
          <a:p>
            <a:pPr algn="l" defTabSz="457200">
              <a:defRPr sz="60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nl-NL" sz="6000" b="1" dirty="0" smtClean="0">
                <a:sym typeface="Arial"/>
              </a:rPr>
              <a:t>voor pupillen</a:t>
            </a:r>
          </a:p>
          <a:p>
            <a:pPr algn="l" defTabSz="457200">
              <a:defRPr sz="60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nl-NL" dirty="0"/>
              <a:t>Onder 6 t/m onder 12 jaar</a:t>
            </a:r>
          </a:p>
          <a:p>
            <a:pPr algn="l" defTabSz="457200">
              <a:defRPr sz="60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dirty="0"/>
          </a:p>
        </p:txBody>
      </p:sp>
      <p:sp>
        <p:nvSpPr>
          <p:cNvPr id="123" name="Shape 123"/>
          <p:cNvSpPr/>
          <p:nvPr/>
        </p:nvSpPr>
        <p:spPr>
          <a:xfrm>
            <a:off x="809625" y="12683672"/>
            <a:ext cx="108202" cy="1031532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3578" tIns="53578" rIns="53578" bIns="53578" anchor="ctr">
            <a:spAutoFit/>
          </a:bodyPr>
          <a:lstStyle/>
          <a:p>
            <a:pPr algn="l" defTabSz="457200">
              <a:defRPr sz="6000" b="1">
                <a:solidFill>
                  <a:srgbClr val="FFFFFF"/>
                </a:solidFill>
                <a:latin typeface="Baron von Wesseling"/>
                <a:ea typeface="Baron von Wesseling"/>
                <a:cs typeface="Baron von Wesseling"/>
                <a:sym typeface="Baron von Wesseling"/>
              </a:defRPr>
            </a:pPr>
            <a:endParaRPr b="0" dirty="0"/>
          </a:p>
        </p:txBody>
      </p:sp>
      <p:pic>
        <p:nvPicPr>
          <p:cNvPr id="4" name="Afbeelding 3" descr="KNV_geveldoek3-02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29587" y="4103859"/>
            <a:ext cx="6041884" cy="6186624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pasted-image.pdf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12220756" y="3604784"/>
            <a:ext cx="11052996" cy="9483938"/>
          </a:xfrm>
          <a:prstGeom prst="rect">
            <a:avLst/>
          </a:prstGeom>
          <a:ln w="3175">
            <a:miter lim="400000"/>
          </a:ln>
        </p:spPr>
      </p:pic>
      <p:pic>
        <p:nvPicPr>
          <p:cNvPr id="260" name="pasted-image.pdf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1248913" y="642871"/>
            <a:ext cx="1914814" cy="1914803"/>
          </a:xfrm>
          <a:prstGeom prst="rect">
            <a:avLst/>
          </a:prstGeom>
          <a:ln w="3175">
            <a:miter lim="400000"/>
          </a:ln>
        </p:spPr>
      </p:pic>
      <p:sp>
        <p:nvSpPr>
          <p:cNvPr id="261" name="Shape 261"/>
          <p:cNvSpPr/>
          <p:nvPr/>
        </p:nvSpPr>
        <p:spPr>
          <a:xfrm>
            <a:off x="6342433" y="3604784"/>
            <a:ext cx="4532491" cy="426318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3578" tIns="53578" rIns="53578" bIns="53578" anchor="ctr">
            <a:spAutoFit/>
          </a:bodyPr>
          <a:lstStyle/>
          <a:p>
            <a:pPr algn="l" defTabSz="642937">
              <a:tabLst>
                <a:tab pos="114300" algn="l"/>
                <a:tab pos="368300" algn="ctr"/>
                <a:tab pos="558800" algn="r"/>
                <a:tab pos="749300" algn="l"/>
                <a:tab pos="863600" algn="l"/>
              </a:tabLst>
              <a:defRPr sz="3000" b="1" spc="52">
                <a:solidFill>
                  <a:srgbClr val="314B9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pc="37" dirty="0"/>
              <a:t>SPELPLEZIER:</a:t>
            </a:r>
            <a:endParaRPr dirty="0">
              <a:solidFill>
                <a:srgbClr val="F7802A"/>
              </a:solidFill>
            </a:endParaRPr>
          </a:p>
          <a:p>
            <a:pPr marL="228600" indent="-228600" algn="l" defTabSz="642937">
              <a:buSzPct val="100000"/>
              <a:buChar char="•"/>
              <a:tabLst>
                <a:tab pos="114300" algn="l"/>
                <a:tab pos="368300" algn="ctr"/>
                <a:tab pos="558800" algn="r"/>
                <a:tab pos="749300" algn="l"/>
                <a:tab pos="863600" algn="l"/>
              </a:tabLst>
              <a:defRPr sz="3000">
                <a:solidFill>
                  <a:srgbClr val="314B9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	Spelplezier is hoog</a:t>
            </a:r>
          </a:p>
          <a:p>
            <a:pPr marL="228600" indent="-228600" algn="l" defTabSz="642937">
              <a:buSzPct val="100000"/>
              <a:buChar char="•"/>
              <a:tabLst>
                <a:tab pos="114300" algn="l"/>
                <a:tab pos="368300" algn="ctr"/>
                <a:tab pos="558800" algn="r"/>
                <a:tab pos="749300" algn="l"/>
                <a:tab pos="863600" algn="l"/>
              </a:tabLst>
              <a:defRPr sz="3000">
                <a:solidFill>
                  <a:srgbClr val="314B9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	Veel kunnen scoren</a:t>
            </a:r>
          </a:p>
          <a:p>
            <a:pPr marL="228600" indent="-228600" algn="l" defTabSz="642937">
              <a:buSzPct val="100000"/>
              <a:buChar char="•"/>
              <a:tabLst>
                <a:tab pos="114300" algn="l"/>
                <a:tab pos="368300" algn="ctr"/>
                <a:tab pos="558800" algn="r"/>
                <a:tab pos="749300" algn="l"/>
                <a:tab pos="863600" algn="l"/>
              </a:tabLst>
              <a:defRPr sz="3000">
                <a:solidFill>
                  <a:srgbClr val="314B9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	Juichen na een doelpunt</a:t>
            </a:r>
          </a:p>
          <a:p>
            <a:pPr algn="l" defTabSz="642937">
              <a:tabLst>
                <a:tab pos="114300" algn="l"/>
                <a:tab pos="368300" algn="ctr"/>
                <a:tab pos="558800" algn="r"/>
                <a:tab pos="749300" algn="l"/>
                <a:tab pos="863600" algn="l"/>
              </a:tabLst>
              <a:defRPr sz="3000">
                <a:solidFill>
                  <a:srgbClr val="314B92"/>
                </a:solidFill>
                <a:latin typeface="Arial"/>
                <a:ea typeface="Arial"/>
                <a:cs typeface="Arial"/>
                <a:sym typeface="Arial"/>
              </a:defRPr>
            </a:pPr>
            <a:endParaRPr dirty="0"/>
          </a:p>
          <a:p>
            <a:pPr algn="l" defTabSz="642937">
              <a:tabLst>
                <a:tab pos="114300" algn="l"/>
                <a:tab pos="368300" algn="ctr"/>
                <a:tab pos="558800" algn="r"/>
                <a:tab pos="749300" algn="l"/>
                <a:tab pos="863600" algn="l"/>
              </a:tabLst>
              <a:defRPr sz="3000" b="1" spc="52">
                <a:solidFill>
                  <a:srgbClr val="314B9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pc="37" dirty="0"/>
              <a:t>SPELKENMERKEN:</a:t>
            </a:r>
            <a:endParaRPr dirty="0">
              <a:solidFill>
                <a:srgbClr val="F7802A"/>
              </a:solidFill>
            </a:endParaRPr>
          </a:p>
          <a:p>
            <a:pPr marL="228600" indent="-228600" algn="l" defTabSz="642937">
              <a:buSzPct val="100000"/>
              <a:buChar char="•"/>
              <a:tabLst>
                <a:tab pos="114300" algn="l"/>
                <a:tab pos="368300" algn="ctr"/>
                <a:tab pos="558800" algn="r"/>
                <a:tab pos="749300" algn="l"/>
                <a:tab pos="863600" algn="l"/>
              </a:tabLst>
              <a:defRPr sz="3000">
                <a:solidFill>
                  <a:srgbClr val="314B9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Veel dribbels*</a:t>
            </a:r>
          </a:p>
          <a:p>
            <a:pPr marL="228600" indent="-228600" algn="l" defTabSz="642937">
              <a:buSzPct val="100000"/>
              <a:buChar char="•"/>
              <a:tabLst>
                <a:tab pos="114300" algn="l"/>
                <a:tab pos="368300" algn="ctr"/>
                <a:tab pos="558800" algn="r"/>
                <a:tab pos="749300" algn="l"/>
                <a:tab pos="863600" algn="l"/>
              </a:tabLst>
              <a:defRPr sz="3000">
                <a:solidFill>
                  <a:srgbClr val="314B9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Veel schieten</a:t>
            </a:r>
          </a:p>
          <a:p>
            <a:pPr marL="228600" indent="-228600" algn="l" defTabSz="642937">
              <a:buSzPct val="100000"/>
              <a:buChar char="•"/>
              <a:tabLst>
                <a:tab pos="114300" algn="l"/>
                <a:tab pos="368300" algn="ctr"/>
                <a:tab pos="558800" algn="r"/>
                <a:tab pos="749300" algn="l"/>
                <a:tab pos="863600" algn="l"/>
              </a:tabLst>
              <a:defRPr sz="3000">
                <a:solidFill>
                  <a:srgbClr val="314B9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Hoge betrokkenheid</a:t>
            </a:r>
          </a:p>
        </p:txBody>
      </p:sp>
      <p:sp>
        <p:nvSpPr>
          <p:cNvPr id="263" name="Shape 263"/>
          <p:cNvSpPr/>
          <p:nvPr/>
        </p:nvSpPr>
        <p:spPr>
          <a:xfrm>
            <a:off x="1170552" y="2985490"/>
            <a:ext cx="22042897" cy="1"/>
          </a:xfrm>
          <a:prstGeom prst="line">
            <a:avLst/>
          </a:prstGeom>
          <a:ln w="50800">
            <a:solidFill>
              <a:srgbClr val="F36D20"/>
            </a:solidFill>
            <a:miter lim="400000"/>
          </a:ln>
        </p:spPr>
        <p:txBody>
          <a:bodyPr lIns="53578" tIns="53578" rIns="53578" bIns="53578" anchor="ctr"/>
          <a:lstStyle/>
          <a:p>
            <a:pPr>
              <a:defRPr sz="3000"/>
            </a:pPr>
            <a:endParaRPr/>
          </a:p>
        </p:txBody>
      </p:sp>
      <p:sp>
        <p:nvSpPr>
          <p:cNvPr id="265" name="Shape 265"/>
          <p:cNvSpPr/>
          <p:nvPr/>
        </p:nvSpPr>
        <p:spPr>
          <a:xfrm>
            <a:off x="13895665" y="4257954"/>
            <a:ext cx="4404693" cy="2685492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3578" tIns="53578" rIns="53578" bIns="53578" anchor="ctr">
            <a:spAutoFit/>
          </a:bodyPr>
          <a:lstStyle/>
          <a:p>
            <a:pPr algn="l" defTabSz="642937">
              <a:lnSpc>
                <a:spcPts val="4700"/>
              </a:lnSpc>
              <a:tabLst>
                <a:tab pos="355600" algn="ctr"/>
                <a:tab pos="533400" algn="r"/>
                <a:tab pos="711200" algn="l"/>
                <a:tab pos="825500" algn="l"/>
              </a:tabLst>
              <a:defRPr sz="3000">
                <a:solidFill>
                  <a:srgbClr val="25377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*Dribbelen wordt </a:t>
            </a:r>
            <a:br/>
            <a:r>
              <a:t>gebruikt als de verzamelnaam voor pingelen, passeren, drijven.</a:t>
            </a: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312365" y="9168076"/>
            <a:ext cx="10216233" cy="3105238"/>
          </a:xfrm>
          <a:prstGeom prst="rect">
            <a:avLst/>
          </a:prstGeom>
        </p:spPr>
      </p:pic>
      <p:pic>
        <p:nvPicPr>
          <p:cNvPr id="15" name="Afbeelding 14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170552" y="3604785"/>
            <a:ext cx="3809305" cy="3608815"/>
          </a:xfrm>
          <a:prstGeom prst="rect">
            <a:avLst/>
          </a:prstGeom>
        </p:spPr>
      </p:pic>
      <p:sp>
        <p:nvSpPr>
          <p:cNvPr id="16" name="Shape 285"/>
          <p:cNvSpPr/>
          <p:nvPr/>
        </p:nvSpPr>
        <p:spPr>
          <a:xfrm>
            <a:off x="4619624" y="403800"/>
            <a:ext cx="19078365" cy="226263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3578" tIns="53578" rIns="53578" bIns="53578" anchor="ctr">
            <a:spAutoFit/>
          </a:bodyPr>
          <a:lstStyle>
            <a:lvl1pPr algn="l" defTabSz="457200">
              <a:defRPr sz="7000" b="1">
                <a:solidFill>
                  <a:srgbClr val="F36D2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OPTIMALE </a:t>
            </a:r>
            <a:r>
              <a:rPr dirty="0" smtClean="0"/>
              <a:t>WEDSTRIJDVORM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nl-NL" b="0" dirty="0" smtClean="0"/>
              <a:t>O</a:t>
            </a:r>
            <a:r>
              <a:rPr lang="nl-NL" b="0" dirty="0"/>
              <a:t>.6</a:t>
            </a:r>
            <a:endParaRPr b="0" dirty="0"/>
          </a:p>
        </p:txBody>
      </p:sp>
      <p:pic>
        <p:nvPicPr>
          <p:cNvPr id="14" name="Afbeelding 13" descr="veld 2x2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32444" y="1115106"/>
            <a:ext cx="13021788" cy="16851728"/>
          </a:xfrm>
          <a:prstGeom prst="rect">
            <a:avLst/>
          </a:prstGeom>
        </p:spPr>
      </p:pic>
      <p:pic>
        <p:nvPicPr>
          <p:cNvPr id="6" name="Afbeelding 5" descr="voetballer1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69081" y="-2143245"/>
            <a:ext cx="11502519" cy="14885613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pasted-image.pdf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12220756" y="3604785"/>
            <a:ext cx="11052995" cy="9483937"/>
          </a:xfrm>
          <a:prstGeom prst="rect">
            <a:avLst/>
          </a:prstGeom>
          <a:ln w="3175">
            <a:miter lim="400000"/>
          </a:ln>
        </p:spPr>
      </p:pic>
      <p:pic>
        <p:nvPicPr>
          <p:cNvPr id="273" name="pasted-image.pdf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1248913" y="642871"/>
            <a:ext cx="1914814" cy="1914803"/>
          </a:xfrm>
          <a:prstGeom prst="rect">
            <a:avLst/>
          </a:prstGeom>
          <a:ln w="3175">
            <a:miter lim="400000"/>
          </a:ln>
        </p:spPr>
      </p:pic>
      <p:sp>
        <p:nvSpPr>
          <p:cNvPr id="274" name="Shape 274"/>
          <p:cNvSpPr/>
          <p:nvPr/>
        </p:nvSpPr>
        <p:spPr>
          <a:xfrm>
            <a:off x="6342433" y="3606793"/>
            <a:ext cx="4532491" cy="426318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3578" tIns="53578" rIns="53578" bIns="53578" anchor="ctr">
            <a:spAutoFit/>
          </a:bodyPr>
          <a:lstStyle/>
          <a:p>
            <a:pPr algn="l" defTabSz="642937">
              <a:tabLst>
                <a:tab pos="114300" algn="l"/>
                <a:tab pos="368300" algn="ctr"/>
                <a:tab pos="558800" algn="r"/>
                <a:tab pos="749300" algn="l"/>
                <a:tab pos="863600" algn="l"/>
              </a:tabLst>
              <a:defRPr sz="3000" b="1" spc="52">
                <a:solidFill>
                  <a:srgbClr val="314B9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pc="37" dirty="0"/>
              <a:t>SPELPLEZIER:</a:t>
            </a:r>
            <a:endParaRPr dirty="0">
              <a:solidFill>
                <a:srgbClr val="F7802A"/>
              </a:solidFill>
            </a:endParaRPr>
          </a:p>
          <a:p>
            <a:pPr marL="228600" indent="-228600" algn="l" defTabSz="457200">
              <a:buSzPct val="100000"/>
              <a:buChar char="•"/>
              <a:tabLst>
                <a:tab pos="114300" algn="l"/>
                <a:tab pos="368300" algn="ctr"/>
                <a:tab pos="558800" algn="r"/>
                <a:tab pos="749300" algn="l"/>
                <a:tab pos="863600" algn="l"/>
              </a:tabLst>
              <a:defRPr sz="3000">
                <a:solidFill>
                  <a:srgbClr val="314B9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Spelplezier is hoog</a:t>
            </a:r>
          </a:p>
          <a:p>
            <a:pPr marL="228600" indent="-228600" algn="l" defTabSz="457200">
              <a:buSzPct val="100000"/>
              <a:buChar char="•"/>
              <a:tabLst>
                <a:tab pos="114300" algn="l"/>
                <a:tab pos="368300" algn="ctr"/>
                <a:tab pos="558800" algn="r"/>
                <a:tab pos="749300" algn="l"/>
                <a:tab pos="863600" algn="l"/>
              </a:tabLst>
              <a:defRPr sz="3000">
                <a:solidFill>
                  <a:srgbClr val="314B9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Veel kansen tot scoren</a:t>
            </a:r>
          </a:p>
          <a:p>
            <a:pPr marL="228600" indent="-228600" algn="l" defTabSz="457200">
              <a:buSzPct val="100000"/>
              <a:buChar char="•"/>
              <a:tabLst>
                <a:tab pos="114300" algn="l"/>
                <a:tab pos="368300" algn="ctr"/>
                <a:tab pos="558800" algn="r"/>
                <a:tab pos="749300" algn="l"/>
                <a:tab pos="863600" algn="l"/>
              </a:tabLst>
              <a:defRPr sz="3000">
                <a:solidFill>
                  <a:srgbClr val="314B9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Juichen na een doelpunt</a:t>
            </a:r>
          </a:p>
          <a:p>
            <a:pPr algn="l" defTabSz="642937">
              <a:tabLst>
                <a:tab pos="114300" algn="l"/>
                <a:tab pos="368300" algn="ctr"/>
                <a:tab pos="558800" algn="r"/>
                <a:tab pos="749300" algn="l"/>
                <a:tab pos="863600" algn="l"/>
              </a:tabLst>
              <a:defRPr sz="3000">
                <a:solidFill>
                  <a:srgbClr val="314B92"/>
                </a:solidFill>
                <a:latin typeface="Arial"/>
                <a:ea typeface="Arial"/>
                <a:cs typeface="Arial"/>
                <a:sym typeface="Arial"/>
              </a:defRPr>
            </a:pPr>
            <a:endParaRPr dirty="0"/>
          </a:p>
          <a:p>
            <a:pPr algn="l" defTabSz="642937">
              <a:tabLst>
                <a:tab pos="114300" algn="l"/>
                <a:tab pos="368300" algn="ctr"/>
                <a:tab pos="558800" algn="r"/>
                <a:tab pos="749300" algn="l"/>
                <a:tab pos="863600" algn="l"/>
              </a:tabLst>
              <a:defRPr sz="3000" b="1" spc="52">
                <a:solidFill>
                  <a:srgbClr val="314B9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pc="37" dirty="0"/>
              <a:t>SPELKENMERKEN:</a:t>
            </a:r>
            <a:endParaRPr dirty="0">
              <a:solidFill>
                <a:srgbClr val="F7802A"/>
              </a:solidFill>
            </a:endParaRPr>
          </a:p>
          <a:p>
            <a:pPr marL="228600" indent="-228600" algn="l" defTabSz="642937">
              <a:buSzPct val="100000"/>
              <a:buChar char="•"/>
              <a:tabLst>
                <a:tab pos="114300" algn="l"/>
                <a:tab pos="368300" algn="ctr"/>
                <a:tab pos="558800" algn="r"/>
                <a:tab pos="749300" algn="l"/>
                <a:tab pos="863600" algn="l"/>
              </a:tabLst>
              <a:defRPr sz="3000">
                <a:solidFill>
                  <a:srgbClr val="314B9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Veel dribbels*</a:t>
            </a:r>
          </a:p>
          <a:p>
            <a:pPr marL="228600" indent="-228600" algn="l" defTabSz="642937">
              <a:buSzPct val="100000"/>
              <a:buChar char="•"/>
              <a:tabLst>
                <a:tab pos="114300" algn="l"/>
                <a:tab pos="368300" algn="ctr"/>
                <a:tab pos="558800" algn="r"/>
                <a:tab pos="749300" algn="l"/>
                <a:tab pos="863600" algn="l"/>
              </a:tabLst>
              <a:defRPr sz="3000">
                <a:solidFill>
                  <a:srgbClr val="314B9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Veel schieten</a:t>
            </a:r>
          </a:p>
          <a:p>
            <a:pPr marL="228600" indent="-228600" algn="l" defTabSz="642937">
              <a:buSzPct val="100000"/>
              <a:buChar char="•"/>
              <a:tabLst>
                <a:tab pos="114300" algn="l"/>
                <a:tab pos="368300" algn="ctr"/>
                <a:tab pos="558800" algn="r"/>
                <a:tab pos="749300" algn="l"/>
                <a:tab pos="863600" algn="l"/>
              </a:tabLst>
              <a:defRPr sz="3000">
                <a:solidFill>
                  <a:srgbClr val="314B9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Hoge betrokkenheid</a:t>
            </a:r>
          </a:p>
        </p:txBody>
      </p:sp>
      <p:sp>
        <p:nvSpPr>
          <p:cNvPr id="276" name="Shape 276"/>
          <p:cNvSpPr/>
          <p:nvPr/>
        </p:nvSpPr>
        <p:spPr>
          <a:xfrm>
            <a:off x="1170552" y="2985490"/>
            <a:ext cx="22042897" cy="1"/>
          </a:xfrm>
          <a:prstGeom prst="line">
            <a:avLst/>
          </a:prstGeom>
          <a:ln w="50800">
            <a:solidFill>
              <a:srgbClr val="F36D20"/>
            </a:solidFill>
            <a:miter lim="400000"/>
          </a:ln>
        </p:spPr>
        <p:txBody>
          <a:bodyPr lIns="53578" tIns="53578" rIns="53578" bIns="53578" anchor="ctr"/>
          <a:lstStyle/>
          <a:p>
            <a:pPr>
              <a:defRPr sz="3000"/>
            </a:pPr>
            <a:endParaRPr/>
          </a:p>
        </p:txBody>
      </p:sp>
      <p:sp>
        <p:nvSpPr>
          <p:cNvPr id="279" name="Shape 279"/>
          <p:cNvSpPr/>
          <p:nvPr/>
        </p:nvSpPr>
        <p:spPr>
          <a:xfrm>
            <a:off x="13895665" y="4257954"/>
            <a:ext cx="4404693" cy="2685492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3578" tIns="53578" rIns="53578" bIns="53578" anchor="ctr">
            <a:spAutoFit/>
          </a:bodyPr>
          <a:lstStyle/>
          <a:p>
            <a:pPr algn="l" defTabSz="642937">
              <a:lnSpc>
                <a:spcPts val="4700"/>
              </a:lnSpc>
              <a:tabLst>
                <a:tab pos="355600" algn="ctr"/>
                <a:tab pos="533400" algn="r"/>
                <a:tab pos="711200" algn="l"/>
                <a:tab pos="825500" algn="l"/>
              </a:tabLst>
              <a:defRPr sz="3000">
                <a:solidFill>
                  <a:srgbClr val="25377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*Dribbelen wordt </a:t>
            </a:r>
            <a:br>
              <a:rPr dirty="0"/>
            </a:br>
            <a:r>
              <a:rPr dirty="0"/>
              <a:t>gebruikt als de verzamelnaam voor pingelen, passeren, drijven.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14348" y="9176163"/>
            <a:ext cx="10166452" cy="3090108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70552" y="3604785"/>
            <a:ext cx="3809305" cy="3608815"/>
          </a:xfrm>
          <a:prstGeom prst="rect">
            <a:avLst/>
          </a:prstGeom>
        </p:spPr>
      </p:pic>
      <p:sp>
        <p:nvSpPr>
          <p:cNvPr id="16" name="Shape 285"/>
          <p:cNvSpPr/>
          <p:nvPr/>
        </p:nvSpPr>
        <p:spPr>
          <a:xfrm>
            <a:off x="4619624" y="403800"/>
            <a:ext cx="19078365" cy="226263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3578" tIns="53578" rIns="53578" bIns="53578" anchor="ctr">
            <a:spAutoFit/>
          </a:bodyPr>
          <a:lstStyle>
            <a:lvl1pPr algn="l" defTabSz="457200">
              <a:defRPr sz="7000" b="1">
                <a:solidFill>
                  <a:srgbClr val="F36D2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 smtClean="0"/>
              <a:t>OPTIMALE WEDSTRIJDVORM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nl-NL" b="0" dirty="0" smtClean="0"/>
              <a:t>O.7</a:t>
            </a:r>
            <a:endParaRPr b="0" dirty="0"/>
          </a:p>
        </p:txBody>
      </p:sp>
      <p:pic>
        <p:nvPicPr>
          <p:cNvPr id="8" name="Afbeelding 7" descr="veld 4x4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91333" y="1570379"/>
            <a:ext cx="13095578" cy="16947220"/>
          </a:xfrm>
          <a:prstGeom prst="rect">
            <a:avLst/>
          </a:prstGeom>
        </p:spPr>
      </p:pic>
      <p:pic>
        <p:nvPicPr>
          <p:cNvPr id="6" name="Afbeelding 5" descr="voetballer2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53755" y="-1676400"/>
            <a:ext cx="11658599" cy="15087600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" name="pasted-image.pdf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12220756" y="3604785"/>
            <a:ext cx="11052995" cy="9483937"/>
          </a:xfrm>
          <a:prstGeom prst="rect">
            <a:avLst/>
          </a:prstGeom>
          <a:ln w="3175">
            <a:miter lim="400000"/>
          </a:ln>
        </p:spPr>
      </p:pic>
      <p:pic>
        <p:nvPicPr>
          <p:cNvPr id="283" name="pasted-image.pdf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1248913" y="642871"/>
            <a:ext cx="1914814" cy="1914803"/>
          </a:xfrm>
          <a:prstGeom prst="rect">
            <a:avLst/>
          </a:prstGeom>
          <a:ln w="3175">
            <a:miter lim="400000"/>
          </a:ln>
        </p:spPr>
      </p:pic>
      <p:sp>
        <p:nvSpPr>
          <p:cNvPr id="284" name="Shape 284"/>
          <p:cNvSpPr/>
          <p:nvPr/>
        </p:nvSpPr>
        <p:spPr>
          <a:xfrm>
            <a:off x="6342433" y="3585394"/>
            <a:ext cx="6268242" cy="518651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3578" tIns="53578" rIns="53578" bIns="53578" anchor="ctr">
            <a:spAutoFit/>
          </a:bodyPr>
          <a:lstStyle/>
          <a:p>
            <a:pPr algn="l" defTabSz="642937">
              <a:tabLst>
                <a:tab pos="114300" algn="l"/>
                <a:tab pos="368300" algn="ctr"/>
                <a:tab pos="558800" algn="r"/>
                <a:tab pos="749300" algn="l"/>
                <a:tab pos="863600" algn="l"/>
              </a:tabLst>
              <a:defRPr sz="3000" b="1" spc="52">
                <a:solidFill>
                  <a:srgbClr val="314B9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pc="37" dirty="0"/>
              <a:t>SPELPLEZIER:</a:t>
            </a:r>
            <a:endParaRPr dirty="0">
              <a:solidFill>
                <a:srgbClr val="F7802A"/>
              </a:solidFill>
            </a:endParaRPr>
          </a:p>
          <a:p>
            <a:pPr marL="228600" indent="-228600" algn="l" defTabSz="457200">
              <a:buSzPct val="100000"/>
              <a:buChar char="•"/>
              <a:tabLst>
                <a:tab pos="114300" algn="l"/>
                <a:tab pos="368300" algn="ctr"/>
                <a:tab pos="558800" algn="r"/>
                <a:tab pos="749300" algn="l"/>
                <a:tab pos="863600" algn="l"/>
              </a:tabLst>
              <a:defRPr sz="3000">
                <a:solidFill>
                  <a:srgbClr val="314B9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Mogelijkheid tot samen spelen</a:t>
            </a:r>
          </a:p>
          <a:p>
            <a:pPr marL="228600" indent="-228600" algn="l" defTabSz="457200">
              <a:buSzPct val="100000"/>
              <a:buChar char="•"/>
              <a:tabLst>
                <a:tab pos="114300" algn="l"/>
                <a:tab pos="368300" algn="ctr"/>
                <a:tab pos="558800" algn="r"/>
                <a:tab pos="749300" algn="l"/>
                <a:tab pos="863600" algn="l"/>
              </a:tabLst>
              <a:defRPr sz="3000">
                <a:solidFill>
                  <a:srgbClr val="314B9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Samen kunnen winnen</a:t>
            </a:r>
          </a:p>
          <a:p>
            <a:pPr marL="228600" indent="-228600" algn="l" defTabSz="457200">
              <a:buSzPct val="100000"/>
              <a:buChar char="•"/>
              <a:tabLst>
                <a:tab pos="114300" algn="l"/>
                <a:tab pos="368300" algn="ctr"/>
                <a:tab pos="558800" algn="r"/>
                <a:tab pos="749300" algn="l"/>
                <a:tab pos="863600" algn="l"/>
              </a:tabLst>
              <a:defRPr sz="3000">
                <a:solidFill>
                  <a:srgbClr val="314B9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Kunnen op aanvallende en </a:t>
            </a:r>
          </a:p>
          <a:p>
            <a:pPr algn="l" defTabSz="457200">
              <a:tabLst>
                <a:tab pos="114300" algn="l"/>
                <a:tab pos="368300" algn="ctr"/>
                <a:tab pos="558800" algn="r"/>
                <a:tab pos="749300" algn="l"/>
                <a:tab pos="863600" algn="l"/>
              </a:tabLst>
              <a:defRPr sz="3000">
                <a:solidFill>
                  <a:srgbClr val="314B9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  verdedigende posities gaan spelen</a:t>
            </a:r>
          </a:p>
          <a:p>
            <a:pPr algn="l" defTabSz="642937">
              <a:tabLst>
                <a:tab pos="114300" algn="l"/>
                <a:tab pos="368300" algn="ctr"/>
                <a:tab pos="558800" algn="r"/>
                <a:tab pos="749300" algn="l"/>
                <a:tab pos="863600" algn="l"/>
              </a:tabLst>
              <a:defRPr sz="3000">
                <a:solidFill>
                  <a:srgbClr val="314B92"/>
                </a:solidFill>
                <a:latin typeface="Arial"/>
                <a:ea typeface="Arial"/>
                <a:cs typeface="Arial"/>
                <a:sym typeface="Arial"/>
              </a:defRPr>
            </a:pPr>
            <a:endParaRPr dirty="0"/>
          </a:p>
          <a:p>
            <a:pPr algn="l" defTabSz="642937">
              <a:tabLst>
                <a:tab pos="114300" algn="l"/>
                <a:tab pos="368300" algn="ctr"/>
                <a:tab pos="558800" algn="r"/>
                <a:tab pos="749300" algn="l"/>
                <a:tab pos="863600" algn="l"/>
              </a:tabLst>
              <a:defRPr sz="3000" b="1" spc="52">
                <a:solidFill>
                  <a:srgbClr val="314B9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pc="37" dirty="0"/>
              <a:t>SPELKENMERKEN:</a:t>
            </a:r>
            <a:endParaRPr dirty="0">
              <a:solidFill>
                <a:srgbClr val="F7802A"/>
              </a:solidFill>
            </a:endParaRPr>
          </a:p>
          <a:p>
            <a:pPr marL="228600" indent="-228600" algn="l" defTabSz="457200">
              <a:buSzPct val="100000"/>
              <a:buChar char="•"/>
              <a:tabLst>
                <a:tab pos="114300" algn="l"/>
                <a:tab pos="368300" algn="ctr"/>
                <a:tab pos="558800" algn="r"/>
                <a:tab pos="749300" algn="l"/>
                <a:tab pos="863600" algn="l"/>
              </a:tabLst>
              <a:defRPr sz="3000">
                <a:solidFill>
                  <a:srgbClr val="314B9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Veel passes</a:t>
            </a:r>
          </a:p>
          <a:p>
            <a:pPr marL="228600" indent="-228600" algn="l" defTabSz="457200">
              <a:buSzPct val="100000"/>
              <a:buChar char="•"/>
              <a:tabLst>
                <a:tab pos="114300" algn="l"/>
                <a:tab pos="368300" algn="ctr"/>
                <a:tab pos="558800" algn="r"/>
                <a:tab pos="749300" algn="l"/>
                <a:tab pos="863600" algn="l"/>
              </a:tabLst>
              <a:defRPr sz="3000">
                <a:solidFill>
                  <a:srgbClr val="314B9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Veel dribbels*</a:t>
            </a:r>
          </a:p>
          <a:p>
            <a:pPr marL="228600" indent="-228600" algn="l" defTabSz="457200">
              <a:buSzPct val="100000"/>
              <a:buChar char="•"/>
              <a:tabLst>
                <a:tab pos="114300" algn="l"/>
                <a:tab pos="368300" algn="ctr"/>
                <a:tab pos="558800" algn="r"/>
                <a:tab pos="749300" algn="l"/>
                <a:tab pos="863600" algn="l"/>
              </a:tabLst>
              <a:defRPr sz="3000">
                <a:solidFill>
                  <a:srgbClr val="314B9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Snel kunnen terugveroveren </a:t>
            </a:r>
            <a:br>
              <a:rPr dirty="0"/>
            </a:br>
            <a:r>
              <a:rPr dirty="0"/>
              <a:t>van de bal</a:t>
            </a:r>
          </a:p>
        </p:txBody>
      </p:sp>
      <p:sp>
        <p:nvSpPr>
          <p:cNvPr id="285" name="Shape 285"/>
          <p:cNvSpPr/>
          <p:nvPr/>
        </p:nvSpPr>
        <p:spPr>
          <a:xfrm>
            <a:off x="4619624" y="403800"/>
            <a:ext cx="19078365" cy="226263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3578" tIns="53578" rIns="53578" bIns="53578" anchor="ctr">
            <a:spAutoFit/>
          </a:bodyPr>
          <a:lstStyle>
            <a:lvl1pPr algn="l" defTabSz="457200">
              <a:defRPr sz="7000" b="1">
                <a:solidFill>
                  <a:srgbClr val="F36D2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OPTIMALE </a:t>
            </a:r>
            <a:r>
              <a:rPr dirty="0" smtClean="0"/>
              <a:t>WEDSTRIJDVORM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nl-NL" b="0" dirty="0"/>
              <a:t>O.8/ O.9/ O.10</a:t>
            </a:r>
            <a:endParaRPr b="0" dirty="0"/>
          </a:p>
        </p:txBody>
      </p:sp>
      <p:sp>
        <p:nvSpPr>
          <p:cNvPr id="286" name="Shape 286"/>
          <p:cNvSpPr/>
          <p:nvPr/>
        </p:nvSpPr>
        <p:spPr>
          <a:xfrm>
            <a:off x="1170552" y="2985490"/>
            <a:ext cx="22042897" cy="1"/>
          </a:xfrm>
          <a:prstGeom prst="line">
            <a:avLst/>
          </a:prstGeom>
          <a:ln w="50800">
            <a:solidFill>
              <a:srgbClr val="F36D20"/>
            </a:solidFill>
            <a:miter lim="400000"/>
          </a:ln>
        </p:spPr>
        <p:txBody>
          <a:bodyPr lIns="53578" tIns="53578" rIns="53578" bIns="53578" anchor="ctr"/>
          <a:lstStyle/>
          <a:p>
            <a:pPr>
              <a:defRPr sz="3000"/>
            </a:pPr>
            <a:endParaRPr/>
          </a:p>
        </p:txBody>
      </p:sp>
      <p:sp>
        <p:nvSpPr>
          <p:cNvPr id="287" name="Shape 287"/>
          <p:cNvSpPr/>
          <p:nvPr/>
        </p:nvSpPr>
        <p:spPr>
          <a:xfrm>
            <a:off x="13895665" y="4257954"/>
            <a:ext cx="4404693" cy="2685492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3578" tIns="53578" rIns="53578" bIns="53578" anchor="ctr">
            <a:spAutoFit/>
          </a:bodyPr>
          <a:lstStyle/>
          <a:p>
            <a:pPr algn="l" defTabSz="642937">
              <a:lnSpc>
                <a:spcPts val="4700"/>
              </a:lnSpc>
              <a:tabLst>
                <a:tab pos="355600" algn="ctr"/>
                <a:tab pos="533400" algn="r"/>
                <a:tab pos="711200" algn="l"/>
                <a:tab pos="825500" algn="l"/>
              </a:tabLst>
              <a:defRPr sz="3000">
                <a:solidFill>
                  <a:srgbClr val="25377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*Dribbelen wordt </a:t>
            </a:r>
            <a:br/>
            <a:r>
              <a:t>gebruikt als de verzamelnaam voor pingelen, passeren, drijven.</a:t>
            </a:r>
          </a:p>
        </p:txBody>
      </p:sp>
      <p:pic>
        <p:nvPicPr>
          <p:cNvPr id="12" name="Afbeelding 1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70552" y="3604785"/>
            <a:ext cx="3809305" cy="3608815"/>
          </a:xfrm>
          <a:prstGeom prst="rect">
            <a:avLst/>
          </a:prstGeom>
        </p:spPr>
      </p:pic>
      <p:pic>
        <p:nvPicPr>
          <p:cNvPr id="6" name="Afbeelding 5" descr="veld 6x6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09804" y="1721555"/>
            <a:ext cx="13904834" cy="17994492"/>
          </a:xfrm>
          <a:prstGeom prst="rect">
            <a:avLst/>
          </a:prstGeom>
        </p:spPr>
      </p:pic>
      <p:pic>
        <p:nvPicPr>
          <p:cNvPr id="5" name="Afbeelding 4" descr="voetballer3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90756" y="-2070985"/>
            <a:ext cx="12061643" cy="15609185"/>
          </a:xfrm>
          <a:prstGeom prst="rect">
            <a:avLst/>
          </a:prstGeom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321115" y="9179265"/>
            <a:ext cx="10146176" cy="3083944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" name="pasted-image.pdf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12220756" y="3604785"/>
            <a:ext cx="11052995" cy="9483937"/>
          </a:xfrm>
          <a:prstGeom prst="rect">
            <a:avLst/>
          </a:prstGeom>
          <a:ln w="3175">
            <a:miter lim="400000"/>
          </a:ln>
        </p:spPr>
      </p:pic>
      <p:pic>
        <p:nvPicPr>
          <p:cNvPr id="294" name="pasted-image.pdf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1248913" y="642871"/>
            <a:ext cx="1914814" cy="1914803"/>
          </a:xfrm>
          <a:prstGeom prst="rect">
            <a:avLst/>
          </a:prstGeom>
          <a:ln w="3175">
            <a:miter lim="400000"/>
          </a:ln>
        </p:spPr>
      </p:pic>
      <p:sp>
        <p:nvSpPr>
          <p:cNvPr id="295" name="Shape 295"/>
          <p:cNvSpPr/>
          <p:nvPr/>
        </p:nvSpPr>
        <p:spPr>
          <a:xfrm>
            <a:off x="6342433" y="3451942"/>
            <a:ext cx="5391700" cy="518651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3578" tIns="53578" rIns="53578" bIns="53578" anchor="ctr">
            <a:spAutoFit/>
          </a:bodyPr>
          <a:lstStyle/>
          <a:p>
            <a:pPr algn="l" defTabSz="642937">
              <a:tabLst>
                <a:tab pos="114300" algn="l"/>
                <a:tab pos="368300" algn="ctr"/>
                <a:tab pos="558800" algn="r"/>
                <a:tab pos="749300" algn="l"/>
                <a:tab pos="863600" algn="l"/>
              </a:tabLst>
              <a:defRPr sz="3000" b="1" spc="52">
                <a:solidFill>
                  <a:srgbClr val="314B9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pc="37" dirty="0"/>
              <a:t>SPELPLEZIER:</a:t>
            </a:r>
            <a:endParaRPr dirty="0">
              <a:solidFill>
                <a:srgbClr val="F7802A"/>
              </a:solidFill>
            </a:endParaRPr>
          </a:p>
          <a:p>
            <a:pPr marL="228600" indent="-228600" algn="l" defTabSz="457200">
              <a:buSzPct val="100000"/>
              <a:buChar char="•"/>
              <a:tabLst>
                <a:tab pos="114300" algn="l"/>
                <a:tab pos="368300" algn="ctr"/>
                <a:tab pos="558800" algn="r"/>
                <a:tab pos="749300" algn="l"/>
                <a:tab pos="863600" algn="l"/>
              </a:tabLst>
              <a:defRPr sz="3000">
                <a:solidFill>
                  <a:srgbClr val="314B9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Ruimte om acties te maken</a:t>
            </a:r>
          </a:p>
          <a:p>
            <a:pPr marL="228600" indent="-228600" algn="l" defTabSz="457200">
              <a:buSzPct val="100000"/>
              <a:buChar char="•"/>
              <a:tabLst>
                <a:tab pos="114300" algn="l"/>
                <a:tab pos="368300" algn="ctr"/>
                <a:tab pos="558800" algn="r"/>
                <a:tab pos="749300" algn="l"/>
                <a:tab pos="863600" algn="l"/>
              </a:tabLst>
              <a:defRPr sz="3000">
                <a:solidFill>
                  <a:srgbClr val="314B9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Mogelijkheid tot samenspelen</a:t>
            </a:r>
          </a:p>
          <a:p>
            <a:pPr marL="228600" indent="-228600" algn="l" defTabSz="457200">
              <a:buSzPct val="100000"/>
              <a:buChar char="•"/>
              <a:tabLst>
                <a:tab pos="114300" algn="l"/>
                <a:tab pos="368300" algn="ctr"/>
                <a:tab pos="558800" algn="r"/>
                <a:tab pos="749300" algn="l"/>
                <a:tab pos="863600" algn="l"/>
              </a:tabLst>
              <a:defRPr sz="3000">
                <a:solidFill>
                  <a:srgbClr val="314B9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De spelers moedigen elkaar </a:t>
            </a:r>
            <a:br>
              <a:rPr dirty="0"/>
            </a:br>
            <a:r>
              <a:rPr dirty="0"/>
              <a:t>aan in het samenspelen</a:t>
            </a:r>
          </a:p>
          <a:p>
            <a:pPr algn="l" defTabSz="642937">
              <a:tabLst>
                <a:tab pos="114300" algn="l"/>
                <a:tab pos="368300" algn="ctr"/>
                <a:tab pos="558800" algn="r"/>
                <a:tab pos="749300" algn="l"/>
                <a:tab pos="863600" algn="l"/>
              </a:tabLst>
              <a:defRPr sz="3000">
                <a:solidFill>
                  <a:srgbClr val="314B92"/>
                </a:solidFill>
                <a:latin typeface="Arial"/>
                <a:ea typeface="Arial"/>
                <a:cs typeface="Arial"/>
                <a:sym typeface="Arial"/>
              </a:defRPr>
            </a:pPr>
            <a:endParaRPr dirty="0"/>
          </a:p>
          <a:p>
            <a:pPr algn="l" defTabSz="642937">
              <a:tabLst>
                <a:tab pos="114300" algn="l"/>
                <a:tab pos="368300" algn="ctr"/>
                <a:tab pos="558800" algn="r"/>
                <a:tab pos="749300" algn="l"/>
                <a:tab pos="863600" algn="l"/>
              </a:tabLst>
              <a:defRPr sz="3000" b="1" spc="52">
                <a:solidFill>
                  <a:srgbClr val="314B9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pc="37" dirty="0"/>
              <a:t>SPELKENMERKEN:</a:t>
            </a:r>
            <a:endParaRPr dirty="0">
              <a:solidFill>
                <a:srgbClr val="F7802A"/>
              </a:solidFill>
            </a:endParaRPr>
          </a:p>
          <a:p>
            <a:pPr marL="228600" indent="-228600" algn="l" defTabSz="457200">
              <a:buSzPct val="100000"/>
              <a:buChar char="•"/>
              <a:tabLst>
                <a:tab pos="114300" algn="l"/>
                <a:tab pos="368300" algn="ctr"/>
                <a:tab pos="558800" algn="r"/>
                <a:tab pos="749300" algn="l"/>
                <a:tab pos="863600" algn="l"/>
              </a:tabLst>
              <a:defRPr sz="3000">
                <a:solidFill>
                  <a:srgbClr val="314B9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Veel passes</a:t>
            </a:r>
          </a:p>
          <a:p>
            <a:pPr marL="228600" indent="-228600" algn="l" defTabSz="457200">
              <a:buSzPct val="100000"/>
              <a:buChar char="•"/>
              <a:tabLst>
                <a:tab pos="114300" algn="l"/>
                <a:tab pos="368300" algn="ctr"/>
                <a:tab pos="558800" algn="r"/>
                <a:tab pos="749300" algn="l"/>
                <a:tab pos="863600" algn="l"/>
              </a:tabLst>
              <a:defRPr sz="3000">
                <a:solidFill>
                  <a:srgbClr val="314B9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Ruimtes met elkaar groot </a:t>
            </a:r>
            <a:br>
              <a:rPr dirty="0"/>
            </a:br>
            <a:r>
              <a:rPr dirty="0"/>
              <a:t>en klein maken</a:t>
            </a:r>
          </a:p>
          <a:p>
            <a:pPr marL="228600" indent="-228600" algn="l" defTabSz="457200">
              <a:buSzPct val="100000"/>
              <a:buChar char="•"/>
              <a:tabLst>
                <a:tab pos="114300" algn="l"/>
                <a:tab pos="368300" algn="ctr"/>
                <a:tab pos="558800" algn="r"/>
                <a:tab pos="749300" algn="l"/>
                <a:tab pos="863600" algn="l"/>
              </a:tabLst>
              <a:defRPr sz="3000">
                <a:solidFill>
                  <a:srgbClr val="314B9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Hoge betrokkenheid</a:t>
            </a:r>
          </a:p>
        </p:txBody>
      </p:sp>
      <p:sp>
        <p:nvSpPr>
          <p:cNvPr id="297" name="Shape 297"/>
          <p:cNvSpPr/>
          <p:nvPr/>
        </p:nvSpPr>
        <p:spPr>
          <a:xfrm>
            <a:off x="1170552" y="2985490"/>
            <a:ext cx="22042897" cy="1"/>
          </a:xfrm>
          <a:prstGeom prst="line">
            <a:avLst/>
          </a:prstGeom>
          <a:ln w="50800">
            <a:solidFill>
              <a:srgbClr val="F36D20"/>
            </a:solidFill>
            <a:miter lim="400000"/>
          </a:ln>
        </p:spPr>
        <p:txBody>
          <a:bodyPr lIns="53578" tIns="53578" rIns="53578" bIns="53578" anchor="ctr"/>
          <a:lstStyle/>
          <a:p>
            <a:pPr>
              <a:defRPr sz="3000"/>
            </a:pPr>
            <a:endParaRPr/>
          </a:p>
        </p:txBody>
      </p:sp>
      <p:sp>
        <p:nvSpPr>
          <p:cNvPr id="298" name="Shape 298"/>
          <p:cNvSpPr/>
          <p:nvPr/>
        </p:nvSpPr>
        <p:spPr>
          <a:xfrm>
            <a:off x="13895665" y="4257954"/>
            <a:ext cx="4404693" cy="2685492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3578" tIns="53578" rIns="53578" bIns="53578" anchor="ctr">
            <a:spAutoFit/>
          </a:bodyPr>
          <a:lstStyle/>
          <a:p>
            <a:pPr algn="l" defTabSz="642937">
              <a:lnSpc>
                <a:spcPts val="4700"/>
              </a:lnSpc>
              <a:tabLst>
                <a:tab pos="355600" algn="ctr"/>
                <a:tab pos="533400" algn="r"/>
                <a:tab pos="711200" algn="l"/>
                <a:tab pos="825500" algn="l"/>
              </a:tabLst>
              <a:defRPr sz="3000">
                <a:solidFill>
                  <a:srgbClr val="25377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*Dribbelen wordt </a:t>
            </a:r>
            <a:br/>
            <a:r>
              <a:t>gebruikt als de verzamelnaam voor pingelen, passeren, drijven.</a:t>
            </a:r>
          </a:p>
        </p:txBody>
      </p:sp>
      <p:pic>
        <p:nvPicPr>
          <p:cNvPr id="12" name="Afbeelding 1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70552" y="3604785"/>
            <a:ext cx="3809305" cy="3608815"/>
          </a:xfrm>
          <a:prstGeom prst="rect">
            <a:avLst/>
          </a:prstGeom>
        </p:spPr>
      </p:pic>
      <p:sp>
        <p:nvSpPr>
          <p:cNvPr id="13" name="Shape 285"/>
          <p:cNvSpPr/>
          <p:nvPr/>
        </p:nvSpPr>
        <p:spPr>
          <a:xfrm>
            <a:off x="4619624" y="403800"/>
            <a:ext cx="19078365" cy="226263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3578" tIns="53578" rIns="53578" bIns="53578" anchor="ctr">
            <a:spAutoFit/>
          </a:bodyPr>
          <a:lstStyle>
            <a:lvl1pPr algn="l" defTabSz="457200">
              <a:defRPr sz="7000" b="1">
                <a:solidFill>
                  <a:srgbClr val="F36D2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OPTIMALE </a:t>
            </a:r>
            <a:r>
              <a:rPr dirty="0" smtClean="0"/>
              <a:t>WEDSTRIJDVORM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b="0" dirty="0" smtClean="0"/>
              <a:t>O.11/ O.12</a:t>
            </a:r>
            <a:endParaRPr b="0" dirty="0"/>
          </a:p>
        </p:txBody>
      </p:sp>
      <p:pic>
        <p:nvPicPr>
          <p:cNvPr id="6" name="Afbeelding 5" descr="veld 8x8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65946" y="1157111"/>
            <a:ext cx="12901662" cy="16696268"/>
          </a:xfrm>
          <a:prstGeom prst="rect">
            <a:avLst/>
          </a:prstGeom>
        </p:spPr>
      </p:pic>
      <p:pic>
        <p:nvPicPr>
          <p:cNvPr id="5" name="Afbeelding 4" descr="voetballer4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000" y="-2707340"/>
            <a:ext cx="13443527" cy="17397506"/>
          </a:xfrm>
          <a:prstGeom prst="rect">
            <a:avLst/>
          </a:prstGeom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299712" y="9188716"/>
            <a:ext cx="10181087" cy="3094555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Afbeelding 1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723195" y="8690214"/>
            <a:ext cx="10298888" cy="4452251"/>
          </a:xfrm>
          <a:prstGeom prst="rect">
            <a:avLst/>
          </a:prstGeom>
        </p:spPr>
      </p:pic>
      <p:pic>
        <p:nvPicPr>
          <p:cNvPr id="18" name="Afbeelding 1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28430" y="8802950"/>
            <a:ext cx="10495025" cy="4420259"/>
          </a:xfrm>
          <a:prstGeom prst="rect">
            <a:avLst/>
          </a:prstGeom>
        </p:spPr>
      </p:pic>
      <p:pic>
        <p:nvPicPr>
          <p:cNvPr id="19" name="Afbeelding 1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2723195" y="4237187"/>
            <a:ext cx="10572829" cy="4453027"/>
          </a:xfrm>
          <a:prstGeom prst="rect">
            <a:avLst/>
          </a:prstGeom>
        </p:spPr>
      </p:pic>
      <p:pic>
        <p:nvPicPr>
          <p:cNvPr id="20" name="Afbeelding 19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248913" y="4248682"/>
            <a:ext cx="10545537" cy="4441532"/>
          </a:xfrm>
          <a:prstGeom prst="rect">
            <a:avLst/>
          </a:prstGeom>
        </p:spPr>
      </p:pic>
      <p:pic>
        <p:nvPicPr>
          <p:cNvPr id="304" name="pasted-image.pdf"/>
          <p:cNvPicPr>
            <a:picLocks noChangeAspect="1"/>
          </p:cNvPicPr>
          <p:nvPr/>
        </p:nvPicPr>
        <p:blipFill>
          <a:blip r:embed="rId7" cstate="print">
            <a:extLst/>
          </a:blip>
          <a:stretch>
            <a:fillRect/>
          </a:stretch>
        </p:blipFill>
        <p:spPr>
          <a:xfrm>
            <a:off x="5229823" y="8303204"/>
            <a:ext cx="2242755" cy="2110152"/>
          </a:xfrm>
          <a:prstGeom prst="rect">
            <a:avLst/>
          </a:prstGeom>
          <a:ln w="3175">
            <a:miter lim="400000"/>
          </a:ln>
        </p:spPr>
      </p:pic>
      <p:pic>
        <p:nvPicPr>
          <p:cNvPr id="306" name="pasted-image.pdf"/>
          <p:cNvPicPr>
            <a:picLocks noChangeAspect="1"/>
          </p:cNvPicPr>
          <p:nvPr/>
        </p:nvPicPr>
        <p:blipFill>
          <a:blip r:embed="rId7" cstate="print">
            <a:extLst/>
          </a:blip>
          <a:stretch>
            <a:fillRect/>
          </a:stretch>
        </p:blipFill>
        <p:spPr>
          <a:xfrm>
            <a:off x="5229823" y="3858259"/>
            <a:ext cx="2242755" cy="2110153"/>
          </a:xfrm>
          <a:prstGeom prst="rect">
            <a:avLst/>
          </a:prstGeom>
          <a:ln w="3175">
            <a:miter lim="400000"/>
          </a:ln>
        </p:spPr>
      </p:pic>
      <p:pic>
        <p:nvPicPr>
          <p:cNvPr id="307" name="pasted-image.pdf"/>
          <p:cNvPicPr>
            <a:picLocks noChangeAspect="1"/>
          </p:cNvPicPr>
          <p:nvPr/>
        </p:nvPicPr>
        <p:blipFill>
          <a:blip r:embed="rId8" cstate="print">
            <a:extLst/>
          </a:blip>
          <a:stretch>
            <a:fillRect/>
          </a:stretch>
        </p:blipFill>
        <p:spPr>
          <a:xfrm>
            <a:off x="1248913" y="642871"/>
            <a:ext cx="1914814" cy="1914803"/>
          </a:xfrm>
          <a:prstGeom prst="rect">
            <a:avLst/>
          </a:prstGeom>
          <a:ln w="3175">
            <a:miter lim="400000"/>
          </a:ln>
        </p:spPr>
      </p:pic>
      <p:sp>
        <p:nvSpPr>
          <p:cNvPr id="309" name="Shape 309"/>
          <p:cNvSpPr/>
          <p:nvPr/>
        </p:nvSpPr>
        <p:spPr>
          <a:xfrm>
            <a:off x="1170552" y="2985490"/>
            <a:ext cx="22042897" cy="1"/>
          </a:xfrm>
          <a:prstGeom prst="line">
            <a:avLst/>
          </a:prstGeom>
          <a:ln w="50800">
            <a:solidFill>
              <a:srgbClr val="F36D20"/>
            </a:solidFill>
            <a:miter lim="400000"/>
          </a:ln>
        </p:spPr>
        <p:txBody>
          <a:bodyPr lIns="53578" tIns="53578" rIns="53578" bIns="53578" anchor="ctr"/>
          <a:lstStyle/>
          <a:p>
            <a:pPr>
              <a:defRPr sz="3000"/>
            </a:pPr>
            <a:endParaRPr/>
          </a:p>
        </p:txBody>
      </p:sp>
      <p:sp>
        <p:nvSpPr>
          <p:cNvPr id="312" name="Shape 312"/>
          <p:cNvSpPr/>
          <p:nvPr/>
        </p:nvSpPr>
        <p:spPr>
          <a:xfrm>
            <a:off x="5987042" y="4501363"/>
            <a:ext cx="728302" cy="56986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3578" tIns="53578" rIns="53578" bIns="53578" anchor="ctr">
            <a:spAutoFit/>
          </a:bodyPr>
          <a:lstStyle>
            <a:lvl1pPr>
              <a:defRPr sz="3000" b="1">
                <a:solidFill>
                  <a:srgbClr val="25377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GB" dirty="0" smtClean="0"/>
              <a:t>O</a:t>
            </a:r>
            <a:r>
              <a:rPr dirty="0" smtClean="0"/>
              <a:t>.</a:t>
            </a:r>
            <a:r>
              <a:rPr dirty="0"/>
              <a:t>6</a:t>
            </a:r>
          </a:p>
        </p:txBody>
      </p:sp>
      <p:pic>
        <p:nvPicPr>
          <p:cNvPr id="313" name="pasted-image.pdf"/>
          <p:cNvPicPr>
            <a:picLocks noChangeAspect="1"/>
          </p:cNvPicPr>
          <p:nvPr/>
        </p:nvPicPr>
        <p:blipFill>
          <a:blip r:embed="rId7" cstate="print">
            <a:extLst/>
          </a:blip>
          <a:stretch>
            <a:fillRect/>
          </a:stretch>
        </p:blipFill>
        <p:spPr>
          <a:xfrm>
            <a:off x="16949469" y="3858259"/>
            <a:ext cx="2242755" cy="2110153"/>
          </a:xfrm>
          <a:prstGeom prst="rect">
            <a:avLst/>
          </a:prstGeom>
          <a:ln w="3175">
            <a:miter lim="400000"/>
          </a:ln>
        </p:spPr>
      </p:pic>
      <p:sp>
        <p:nvSpPr>
          <p:cNvPr id="314" name="Shape 314"/>
          <p:cNvSpPr/>
          <p:nvPr/>
        </p:nvSpPr>
        <p:spPr>
          <a:xfrm>
            <a:off x="17706696" y="4450563"/>
            <a:ext cx="728302" cy="56986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3578" tIns="53578" rIns="53578" bIns="53578" anchor="ctr">
            <a:spAutoFit/>
          </a:bodyPr>
          <a:lstStyle/>
          <a:p>
            <a:pPr>
              <a:defRPr sz="3000" b="1">
                <a:solidFill>
                  <a:srgbClr val="25377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GB" dirty="0" smtClean="0"/>
              <a:t>O.7</a:t>
            </a:r>
            <a:endParaRPr dirty="0"/>
          </a:p>
        </p:txBody>
      </p:sp>
      <p:sp>
        <p:nvSpPr>
          <p:cNvPr id="315" name="Shape 315"/>
          <p:cNvSpPr/>
          <p:nvPr/>
        </p:nvSpPr>
        <p:spPr>
          <a:xfrm>
            <a:off x="5880062" y="8471998"/>
            <a:ext cx="942265" cy="149319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3578" tIns="53578" rIns="53578" bIns="53578" anchor="ctr">
            <a:spAutoFit/>
          </a:bodyPr>
          <a:lstStyle>
            <a:lvl1pPr>
              <a:defRPr sz="3000" b="1">
                <a:solidFill>
                  <a:srgbClr val="25377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GB" dirty="0" smtClean="0"/>
              <a:t>O.8</a:t>
            </a:r>
            <a:br>
              <a:rPr lang="en-GB" dirty="0" smtClean="0"/>
            </a:br>
            <a:r>
              <a:rPr lang="en-GB" dirty="0" smtClean="0"/>
              <a:t>O.9</a:t>
            </a:r>
            <a:br>
              <a:rPr lang="en-GB" dirty="0" smtClean="0"/>
            </a:br>
            <a:r>
              <a:rPr lang="en-GB" dirty="0" smtClean="0"/>
              <a:t>O.10</a:t>
            </a:r>
            <a:endParaRPr dirty="0"/>
          </a:p>
        </p:txBody>
      </p:sp>
      <p:pic>
        <p:nvPicPr>
          <p:cNvPr id="316" name="pasted-image.pdf"/>
          <p:cNvPicPr>
            <a:picLocks noChangeAspect="1"/>
          </p:cNvPicPr>
          <p:nvPr/>
        </p:nvPicPr>
        <p:blipFill>
          <a:blip r:embed="rId7" cstate="print">
            <a:extLst/>
          </a:blip>
          <a:stretch>
            <a:fillRect/>
          </a:stretch>
        </p:blipFill>
        <p:spPr>
          <a:xfrm>
            <a:off x="16949536" y="8303204"/>
            <a:ext cx="2242754" cy="2110152"/>
          </a:xfrm>
          <a:prstGeom prst="rect">
            <a:avLst/>
          </a:prstGeom>
          <a:ln w="3175">
            <a:miter lim="400000"/>
          </a:ln>
        </p:spPr>
      </p:pic>
      <p:sp>
        <p:nvSpPr>
          <p:cNvPr id="317" name="Shape 317"/>
          <p:cNvSpPr/>
          <p:nvPr/>
        </p:nvSpPr>
        <p:spPr>
          <a:xfrm>
            <a:off x="17599774" y="8766331"/>
            <a:ext cx="942265" cy="1031532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3578" tIns="53578" rIns="53578" bIns="53578" anchor="ctr">
            <a:spAutoFit/>
          </a:bodyPr>
          <a:lstStyle/>
          <a:p>
            <a:pPr>
              <a:defRPr sz="3000" b="1">
                <a:solidFill>
                  <a:srgbClr val="25377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GB" dirty="0" smtClean="0"/>
              <a:t>O</a:t>
            </a:r>
            <a:r>
              <a:rPr dirty="0" smtClean="0"/>
              <a:t>.</a:t>
            </a:r>
            <a:r>
              <a:rPr dirty="0"/>
              <a:t>11</a:t>
            </a:r>
          </a:p>
          <a:p>
            <a:pPr>
              <a:defRPr sz="3000" b="1">
                <a:solidFill>
                  <a:srgbClr val="25377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GB" dirty="0" smtClean="0"/>
              <a:t>O</a:t>
            </a:r>
            <a:r>
              <a:rPr dirty="0" smtClean="0"/>
              <a:t>.</a:t>
            </a:r>
            <a:r>
              <a:rPr dirty="0"/>
              <a:t>12</a:t>
            </a:r>
          </a:p>
        </p:txBody>
      </p:sp>
      <p:sp>
        <p:nvSpPr>
          <p:cNvPr id="22" name="Shape 285"/>
          <p:cNvSpPr/>
          <p:nvPr/>
        </p:nvSpPr>
        <p:spPr>
          <a:xfrm>
            <a:off x="4619624" y="480082"/>
            <a:ext cx="19078365" cy="211007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3578" tIns="53578" rIns="53578" bIns="53578" anchor="ctr">
            <a:spAutoFit/>
          </a:bodyPr>
          <a:lstStyle>
            <a:lvl1pPr algn="l" defTabSz="457200">
              <a:defRPr sz="7000" b="1">
                <a:solidFill>
                  <a:srgbClr val="F36D2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OPTIMALE WEDSTRIJDVORMEN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8" name="pasted-image.pdf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6424" t="617" r="1262" b="18324"/>
          <a:stretch/>
        </p:blipFill>
        <p:spPr>
          <a:xfrm>
            <a:off x="0" y="1"/>
            <a:ext cx="21691600" cy="14198600"/>
          </a:xfrm>
          <a:prstGeom prst="rect">
            <a:avLst/>
          </a:prstGeom>
          <a:ln w="3175">
            <a:miter lim="400000"/>
          </a:ln>
        </p:spPr>
      </p:pic>
      <p:pic>
        <p:nvPicPr>
          <p:cNvPr id="6" name="Afbeelding 5" descr="KNV_geveldoek3-02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6787" y="3164059"/>
            <a:ext cx="6041884" cy="6186624"/>
          </a:xfrm>
          <a:prstGeom prst="rect">
            <a:avLst/>
          </a:prstGeom>
        </p:spPr>
      </p:pic>
      <p:sp>
        <p:nvSpPr>
          <p:cNvPr id="430" name="Shape 430"/>
          <p:cNvSpPr/>
          <p:nvPr/>
        </p:nvSpPr>
        <p:spPr>
          <a:xfrm>
            <a:off x="18335624" y="10644627"/>
            <a:ext cx="5369025" cy="241071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3578" tIns="53578" rIns="53578" bIns="53578" anchor="ctr">
            <a:spAutoFit/>
          </a:bodyPr>
          <a:lstStyle>
            <a:lvl1pPr algn="l" defTabSz="457200">
              <a:defRPr sz="80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BEDANKT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5831800" y="-1143000"/>
            <a:ext cx="108202" cy="816089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3578" tIns="53578" rIns="53578" bIns="53578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-2260600" y="2006600"/>
            <a:ext cx="108202" cy="816089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3578" tIns="53578" rIns="53578" bIns="53578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13" name="pasted-image.pdf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-330200" y="-4169942"/>
            <a:ext cx="24769954" cy="22018721"/>
          </a:xfrm>
          <a:prstGeom prst="rect">
            <a:avLst/>
          </a:prstGeom>
          <a:ln w="3175">
            <a:miter lim="400000"/>
          </a:ln>
        </p:spPr>
      </p:pic>
      <p:sp>
        <p:nvSpPr>
          <p:cNvPr id="11" name="TextBox 10"/>
          <p:cNvSpPr txBox="1"/>
          <p:nvPr/>
        </p:nvSpPr>
        <p:spPr>
          <a:xfrm>
            <a:off x="-660400" y="6807200"/>
            <a:ext cx="108202" cy="816089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3578" tIns="53578" rIns="53578" bIns="53578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2" name="Shape 122"/>
          <p:cNvSpPr/>
          <p:nvPr/>
        </p:nvSpPr>
        <p:spPr>
          <a:xfrm>
            <a:off x="384427" y="12344400"/>
            <a:ext cx="11201234" cy="1031532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3578" tIns="53578" rIns="53578" bIns="53578" anchor="ctr">
            <a:spAutoFit/>
          </a:bodyPr>
          <a:lstStyle/>
          <a:p>
            <a:pPr algn="l" defTabSz="457200">
              <a:defRPr sz="60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nl-NL" sz="6000" b="1" dirty="0" smtClean="0">
                <a:sym typeface="Arial"/>
              </a:rPr>
              <a:t>Op naar de praktijk!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/>
          <p:nvPr/>
        </p:nvSpPr>
        <p:spPr>
          <a:xfrm>
            <a:off x="1079499" y="6675437"/>
            <a:ext cx="22457915" cy="5944599"/>
          </a:xfrm>
          <a:prstGeom prst="rect">
            <a:avLst/>
          </a:prstGeom>
          <a:solidFill>
            <a:srgbClr val="ED551A"/>
          </a:solidFill>
          <a:ln w="3175">
            <a:miter lim="400000"/>
          </a:ln>
        </p:spPr>
        <p:txBody>
          <a:bodyPr lIns="53578" tIns="53578" rIns="53578" bIns="53578" anchor="ctr"/>
          <a:lstStyle/>
          <a:p>
            <a:pPr>
              <a:defRPr sz="3000">
                <a:solidFill>
                  <a:schemeClr val="accent3"/>
                </a:solidFill>
              </a:defRPr>
            </a:pPr>
            <a:endParaRPr/>
          </a:p>
        </p:txBody>
      </p:sp>
      <p:sp>
        <p:nvSpPr>
          <p:cNvPr id="135" name="Shape 135"/>
          <p:cNvSpPr/>
          <p:nvPr/>
        </p:nvSpPr>
        <p:spPr>
          <a:xfrm>
            <a:off x="4619624" y="443049"/>
            <a:ext cx="9996960" cy="211007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3578" tIns="53578" rIns="53578" bIns="53578" anchor="ctr">
            <a:spAutoFit/>
          </a:bodyPr>
          <a:lstStyle>
            <a:lvl1pPr algn="l" defTabSz="457200">
              <a:defRPr sz="7000" b="1">
                <a:solidFill>
                  <a:srgbClr val="F36D2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HET KIND CENTRAAL!</a:t>
            </a:r>
          </a:p>
        </p:txBody>
      </p:sp>
      <p:pic>
        <p:nvPicPr>
          <p:cNvPr id="136" name="pasted-image.pdf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1248913" y="642871"/>
            <a:ext cx="1914814" cy="1914803"/>
          </a:xfrm>
          <a:prstGeom prst="rect">
            <a:avLst/>
          </a:prstGeom>
          <a:ln w="3175">
            <a:miter lim="400000"/>
          </a:ln>
        </p:spPr>
      </p:pic>
      <p:sp>
        <p:nvSpPr>
          <p:cNvPr id="137" name="Shape 137"/>
          <p:cNvSpPr/>
          <p:nvPr/>
        </p:nvSpPr>
        <p:spPr>
          <a:xfrm>
            <a:off x="1170552" y="2985490"/>
            <a:ext cx="22042897" cy="1"/>
          </a:xfrm>
          <a:prstGeom prst="line">
            <a:avLst/>
          </a:prstGeom>
          <a:ln w="50800">
            <a:solidFill>
              <a:srgbClr val="F36D20"/>
            </a:solidFill>
            <a:miter lim="400000"/>
          </a:ln>
        </p:spPr>
        <p:txBody>
          <a:bodyPr lIns="53578" tIns="53578" rIns="53578" bIns="53578" anchor="ctr"/>
          <a:lstStyle/>
          <a:p>
            <a:pPr>
              <a:defRPr sz="3000"/>
            </a:pPr>
            <a:endParaRPr/>
          </a:p>
        </p:txBody>
      </p:sp>
      <p:sp>
        <p:nvSpPr>
          <p:cNvPr id="138" name="Shape 138"/>
          <p:cNvSpPr/>
          <p:nvPr/>
        </p:nvSpPr>
        <p:spPr>
          <a:xfrm>
            <a:off x="1000746" y="2682834"/>
            <a:ext cx="17615715" cy="356250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3578" tIns="53578" rIns="53578" bIns="53578" anchor="ctr">
            <a:spAutoFit/>
          </a:bodyPr>
          <a:lstStyle/>
          <a:p>
            <a:pPr marL="360045" indent="-180340" algn="l" defTabSz="457200">
              <a:lnSpc>
                <a:spcPct val="150000"/>
              </a:lnSpc>
              <a:defRPr sz="6000" b="1">
                <a:solidFill>
                  <a:srgbClr val="25377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Waar komen we vandaan?</a:t>
            </a:r>
          </a:p>
          <a:p>
            <a:pPr marL="360045" indent="-180340" algn="l" defTabSz="457200">
              <a:lnSpc>
                <a:spcPct val="150000"/>
              </a:lnSpc>
              <a:defRPr sz="6000" b="1">
                <a:solidFill>
                  <a:srgbClr val="25377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Hoe zijn de huidige wedstrijdvormen ontstaan?</a:t>
            </a:r>
          </a:p>
        </p:txBody>
      </p:sp>
      <p:sp>
        <p:nvSpPr>
          <p:cNvPr id="139" name="Shape 139"/>
          <p:cNvSpPr/>
          <p:nvPr/>
        </p:nvSpPr>
        <p:spPr>
          <a:xfrm>
            <a:off x="6127444" y="7420758"/>
            <a:ext cx="10938484" cy="411299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3578" tIns="53578" rIns="53578" bIns="53578" anchor="ctr">
            <a:spAutoFit/>
          </a:bodyPr>
          <a:lstStyle/>
          <a:p>
            <a:pPr defTabSz="457200">
              <a:lnSpc>
                <a:spcPct val="150000"/>
              </a:lnSpc>
              <a:defRPr sz="70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Voetbal in ontwikkeling</a:t>
            </a:r>
          </a:p>
          <a:p>
            <a:pPr defTabSz="457200">
              <a:lnSpc>
                <a:spcPct val="150000"/>
              </a:lnSpc>
              <a:defRPr sz="70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Van dek-lat tot kunstgras</a:t>
            </a:r>
          </a:p>
        </p:txBody>
      </p:sp>
    </p:spTree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/>
          <p:nvPr/>
        </p:nvSpPr>
        <p:spPr>
          <a:xfrm>
            <a:off x="1079499" y="6675437"/>
            <a:ext cx="22457915" cy="5944599"/>
          </a:xfrm>
          <a:prstGeom prst="rect">
            <a:avLst/>
          </a:prstGeom>
          <a:solidFill>
            <a:srgbClr val="ED551A"/>
          </a:solidFill>
          <a:ln w="3175">
            <a:miter lim="400000"/>
          </a:ln>
        </p:spPr>
        <p:txBody>
          <a:bodyPr lIns="53578" tIns="53578" rIns="53578" bIns="53578" anchor="ctr"/>
          <a:lstStyle/>
          <a:p>
            <a:pPr>
              <a:defRPr sz="3000">
                <a:solidFill>
                  <a:schemeClr val="accent3"/>
                </a:solidFill>
              </a:defRPr>
            </a:pPr>
            <a:endParaRPr/>
          </a:p>
        </p:txBody>
      </p:sp>
      <p:sp>
        <p:nvSpPr>
          <p:cNvPr id="142" name="Shape 142"/>
          <p:cNvSpPr/>
          <p:nvPr/>
        </p:nvSpPr>
        <p:spPr>
          <a:xfrm>
            <a:off x="4619624" y="513159"/>
            <a:ext cx="9996960" cy="211007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3578" tIns="53578" rIns="53578" bIns="53578" anchor="ctr">
            <a:spAutoFit/>
          </a:bodyPr>
          <a:lstStyle>
            <a:lvl1pPr algn="l" defTabSz="457200">
              <a:defRPr sz="7000" b="1">
                <a:solidFill>
                  <a:srgbClr val="F36D2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HET KIND CENTRAAL!</a:t>
            </a:r>
          </a:p>
        </p:txBody>
      </p:sp>
      <p:pic>
        <p:nvPicPr>
          <p:cNvPr id="143" name="pasted-image.pdf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1248913" y="642871"/>
            <a:ext cx="1914814" cy="1914803"/>
          </a:xfrm>
          <a:prstGeom prst="rect">
            <a:avLst/>
          </a:prstGeom>
          <a:ln w="3175">
            <a:miter lim="400000"/>
          </a:ln>
        </p:spPr>
      </p:pic>
      <p:sp>
        <p:nvSpPr>
          <p:cNvPr id="144" name="Shape 144"/>
          <p:cNvSpPr/>
          <p:nvPr/>
        </p:nvSpPr>
        <p:spPr>
          <a:xfrm>
            <a:off x="1170552" y="2985490"/>
            <a:ext cx="22042897" cy="1"/>
          </a:xfrm>
          <a:prstGeom prst="line">
            <a:avLst/>
          </a:prstGeom>
          <a:ln w="50800">
            <a:solidFill>
              <a:srgbClr val="F36D20"/>
            </a:solidFill>
            <a:miter lim="400000"/>
          </a:ln>
        </p:spPr>
        <p:txBody>
          <a:bodyPr lIns="53578" tIns="53578" rIns="53578" bIns="53578" anchor="ctr"/>
          <a:lstStyle/>
          <a:p>
            <a:pPr>
              <a:defRPr sz="3000"/>
            </a:pPr>
            <a:endParaRPr/>
          </a:p>
        </p:txBody>
      </p:sp>
      <p:sp>
        <p:nvSpPr>
          <p:cNvPr id="145" name="Shape 145"/>
          <p:cNvSpPr/>
          <p:nvPr/>
        </p:nvSpPr>
        <p:spPr>
          <a:xfrm>
            <a:off x="976934" y="3381504"/>
            <a:ext cx="16489458" cy="226051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3578" tIns="53578" rIns="53578" bIns="53578" anchor="ctr">
            <a:spAutoFit/>
          </a:bodyPr>
          <a:lstStyle>
            <a:lvl1pPr marL="360045" indent="-180340" algn="l" defTabSz="457200">
              <a:lnSpc>
                <a:spcPct val="150000"/>
              </a:lnSpc>
              <a:defRPr sz="6000" b="1">
                <a:solidFill>
                  <a:srgbClr val="25377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Wat is het allerbelangrijkste voor kinderen? </a:t>
            </a:r>
          </a:p>
        </p:txBody>
      </p:sp>
      <p:sp>
        <p:nvSpPr>
          <p:cNvPr id="146" name="Shape 146"/>
          <p:cNvSpPr/>
          <p:nvPr/>
        </p:nvSpPr>
        <p:spPr>
          <a:xfrm>
            <a:off x="5485221" y="7440001"/>
            <a:ext cx="12222932" cy="562244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3578" tIns="53578" rIns="53578" bIns="53578" anchor="ctr">
            <a:spAutoFit/>
          </a:bodyPr>
          <a:lstStyle/>
          <a:p>
            <a:pPr defTabSz="457200">
              <a:lnSpc>
                <a:spcPct val="150000"/>
              </a:lnSpc>
              <a:defRPr sz="70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Spelplezier  &amp;  Ontwikkeling</a:t>
            </a:r>
          </a:p>
          <a:p>
            <a:pPr defTabSz="457200">
              <a:lnSpc>
                <a:spcPct val="150000"/>
              </a:lnSpc>
              <a:defRPr sz="70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in een veilige omgeving </a:t>
            </a:r>
          </a:p>
          <a:p>
            <a:pPr defTabSz="457200">
              <a:lnSpc>
                <a:spcPct val="150000"/>
              </a:lnSpc>
              <a:defRPr sz="70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dirty="0"/>
          </a:p>
        </p:txBody>
      </p:sp>
    </p:spTree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/>
          <p:nvPr/>
        </p:nvSpPr>
        <p:spPr>
          <a:xfrm>
            <a:off x="1079499" y="5324171"/>
            <a:ext cx="22457915" cy="7295865"/>
          </a:xfrm>
          <a:prstGeom prst="rect">
            <a:avLst/>
          </a:prstGeom>
          <a:solidFill>
            <a:srgbClr val="ED551A"/>
          </a:solidFill>
          <a:ln w="3175">
            <a:miter lim="400000"/>
          </a:ln>
        </p:spPr>
        <p:txBody>
          <a:bodyPr lIns="53578" tIns="53578" rIns="53578" bIns="53578" anchor="ctr"/>
          <a:lstStyle/>
          <a:p>
            <a:pPr>
              <a:defRPr sz="3000">
                <a:solidFill>
                  <a:schemeClr val="accent3"/>
                </a:solidFill>
              </a:defRPr>
            </a:pPr>
            <a:endParaRPr/>
          </a:p>
        </p:txBody>
      </p:sp>
      <p:sp>
        <p:nvSpPr>
          <p:cNvPr id="149" name="Shape 149"/>
          <p:cNvSpPr/>
          <p:nvPr/>
        </p:nvSpPr>
        <p:spPr>
          <a:xfrm>
            <a:off x="4619624" y="484341"/>
            <a:ext cx="9996960" cy="211007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3578" tIns="53578" rIns="53578" bIns="53578" anchor="ctr">
            <a:spAutoFit/>
          </a:bodyPr>
          <a:lstStyle>
            <a:lvl1pPr algn="l" defTabSz="457200">
              <a:defRPr sz="7000" b="1">
                <a:solidFill>
                  <a:srgbClr val="F36D2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HET KIND CENTRAAL!</a:t>
            </a:r>
          </a:p>
        </p:txBody>
      </p:sp>
      <p:pic>
        <p:nvPicPr>
          <p:cNvPr id="150" name="pasted-image.pdf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1248913" y="642871"/>
            <a:ext cx="1914814" cy="1914803"/>
          </a:xfrm>
          <a:prstGeom prst="rect">
            <a:avLst/>
          </a:prstGeom>
          <a:ln w="3175">
            <a:miter lim="400000"/>
          </a:ln>
        </p:spPr>
      </p:pic>
      <p:sp>
        <p:nvSpPr>
          <p:cNvPr id="151" name="Shape 151"/>
          <p:cNvSpPr/>
          <p:nvPr/>
        </p:nvSpPr>
        <p:spPr>
          <a:xfrm>
            <a:off x="1170552" y="2985490"/>
            <a:ext cx="22042897" cy="1"/>
          </a:xfrm>
          <a:prstGeom prst="line">
            <a:avLst/>
          </a:prstGeom>
          <a:ln w="50800">
            <a:solidFill>
              <a:srgbClr val="F36D20"/>
            </a:solidFill>
            <a:miter lim="400000"/>
          </a:ln>
        </p:spPr>
        <p:txBody>
          <a:bodyPr lIns="53578" tIns="53578" rIns="53578" bIns="53578" anchor="ctr"/>
          <a:lstStyle/>
          <a:p>
            <a:pPr>
              <a:defRPr sz="3000"/>
            </a:pPr>
            <a:endParaRPr/>
          </a:p>
        </p:txBody>
      </p:sp>
      <p:sp>
        <p:nvSpPr>
          <p:cNvPr id="152" name="Shape 152"/>
          <p:cNvSpPr/>
          <p:nvPr/>
        </p:nvSpPr>
        <p:spPr>
          <a:xfrm>
            <a:off x="976934" y="2594414"/>
            <a:ext cx="11152481" cy="384190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3578" tIns="53578" rIns="53578" bIns="53578" anchor="ctr">
            <a:spAutoFit/>
          </a:bodyPr>
          <a:lstStyle/>
          <a:p>
            <a:pPr marL="360045" indent="-180340" algn="l" defTabSz="457200">
              <a:lnSpc>
                <a:spcPct val="150000"/>
              </a:lnSpc>
              <a:defRPr sz="6000" b="1">
                <a:solidFill>
                  <a:srgbClr val="25377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Wat zeggen de kinderen zelf?</a:t>
            </a:r>
          </a:p>
          <a:p>
            <a:pPr defTabSz="457200">
              <a:defRPr sz="1900" b="1">
                <a:solidFill>
                  <a:srgbClr val="E66C05"/>
                </a:solidFill>
                <a:latin typeface="Arial"/>
                <a:ea typeface="Arial"/>
                <a:cs typeface="Arial"/>
                <a:sym typeface="Arial"/>
              </a:defRPr>
            </a:pPr>
            <a:endParaRPr dirty="0"/>
          </a:p>
          <a:p>
            <a:pPr marL="360045" indent="-180340" algn="l" defTabSz="457200">
              <a:lnSpc>
                <a:spcPct val="150000"/>
              </a:lnSpc>
              <a:defRPr sz="6000" b="1">
                <a:solidFill>
                  <a:srgbClr val="25377F"/>
                </a:solidFill>
                <a:latin typeface="Arial"/>
                <a:ea typeface="Arial"/>
                <a:cs typeface="Arial"/>
                <a:sym typeface="Arial"/>
              </a:defRPr>
            </a:pPr>
            <a:endParaRPr dirty="0"/>
          </a:p>
        </p:txBody>
      </p:sp>
      <p:sp>
        <p:nvSpPr>
          <p:cNvPr id="153" name="Shape 153"/>
          <p:cNvSpPr/>
          <p:nvPr/>
        </p:nvSpPr>
        <p:spPr>
          <a:xfrm>
            <a:off x="1762806" y="5448740"/>
            <a:ext cx="18715311" cy="682721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3578" tIns="53578" rIns="53578" bIns="53578" anchor="ctr">
            <a:spAutoFit/>
          </a:bodyPr>
          <a:lstStyle/>
          <a:p>
            <a:pPr marL="228600" indent="-228600" algn="l" defTabSz="642937">
              <a:lnSpc>
                <a:spcPct val="150000"/>
              </a:lnSpc>
              <a:buSzPct val="100000"/>
              <a:buChar char="•"/>
              <a:defRPr sz="4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 Veel acties en veel scoren</a:t>
            </a:r>
          </a:p>
          <a:p>
            <a:pPr marL="228600" indent="-228600" algn="l" defTabSz="642937">
              <a:lnSpc>
                <a:spcPct val="150000"/>
              </a:lnSpc>
              <a:buSzPct val="100000"/>
              <a:buChar char="•"/>
              <a:defRPr sz="4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 Bij het wedstrijdje betrokken zijn</a:t>
            </a:r>
          </a:p>
          <a:p>
            <a:pPr marL="228600" indent="-228600" algn="l" defTabSz="642937">
              <a:lnSpc>
                <a:spcPct val="150000"/>
              </a:lnSpc>
              <a:buSzPct val="100000"/>
              <a:buChar char="•"/>
              <a:defRPr sz="4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 Spannende wedstrijden</a:t>
            </a:r>
          </a:p>
          <a:p>
            <a:pPr marL="228600" indent="-228600" algn="l" defTabSz="642937">
              <a:lnSpc>
                <a:spcPct val="150000"/>
              </a:lnSpc>
              <a:buSzPct val="100000"/>
              <a:buChar char="•"/>
              <a:defRPr sz="4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 Met vriendjes voetballen en vriendjes kunnen maken</a:t>
            </a:r>
          </a:p>
          <a:p>
            <a:pPr algn="l" defTabSz="642937">
              <a:lnSpc>
                <a:spcPct val="150000"/>
              </a:lnSpc>
              <a:defRPr sz="4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dirty="0"/>
          </a:p>
          <a:p>
            <a:pPr algn="l" defTabSz="642937">
              <a:lnSpc>
                <a:spcPct val="120000"/>
              </a:lnSpc>
              <a:defRPr sz="50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Dit maakt voetballen leuk en houdt het leuk! </a:t>
            </a:r>
            <a:br>
              <a:rPr dirty="0"/>
            </a:br>
            <a:r>
              <a:rPr dirty="0"/>
              <a:t>De uitslag (winnen of verliezen) is daarbij van minder belang.</a:t>
            </a:r>
          </a:p>
        </p:txBody>
      </p:sp>
      <p:pic>
        <p:nvPicPr>
          <p:cNvPr id="3" name="Afbeelding 2" descr="Untitled-1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48429" y="484341"/>
            <a:ext cx="8065020" cy="11473946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/>
          <p:nvPr/>
        </p:nvSpPr>
        <p:spPr>
          <a:xfrm>
            <a:off x="4619624" y="986904"/>
            <a:ext cx="16765719" cy="118542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3578" tIns="53578" rIns="53578" bIns="53578" anchor="ctr">
            <a:spAutoFit/>
          </a:bodyPr>
          <a:lstStyle>
            <a:lvl1pPr algn="l" defTabSz="457200">
              <a:defRPr sz="7000" b="1">
                <a:solidFill>
                  <a:srgbClr val="F36D2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ONDERZOCHT &amp; SAMEN TE </a:t>
            </a:r>
            <a:r>
              <a:rPr dirty="0" smtClean="0"/>
              <a:t>BEPALEN</a:t>
            </a:r>
            <a:endParaRPr lang="en-GB" dirty="0" smtClean="0"/>
          </a:p>
        </p:txBody>
      </p:sp>
      <p:pic>
        <p:nvPicPr>
          <p:cNvPr id="162" name="pasted-image.pdf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1248913" y="642871"/>
            <a:ext cx="1914814" cy="1914803"/>
          </a:xfrm>
          <a:prstGeom prst="rect">
            <a:avLst/>
          </a:prstGeom>
          <a:ln w="3175">
            <a:miter lim="400000"/>
          </a:ln>
        </p:spPr>
      </p:pic>
      <p:sp>
        <p:nvSpPr>
          <p:cNvPr id="163" name="Shape 163"/>
          <p:cNvSpPr/>
          <p:nvPr/>
        </p:nvSpPr>
        <p:spPr>
          <a:xfrm>
            <a:off x="1170552" y="2985490"/>
            <a:ext cx="22042897" cy="1"/>
          </a:xfrm>
          <a:prstGeom prst="line">
            <a:avLst/>
          </a:prstGeom>
          <a:ln w="50800">
            <a:solidFill>
              <a:srgbClr val="F36D20"/>
            </a:solidFill>
            <a:miter lim="400000"/>
          </a:ln>
        </p:spPr>
        <p:txBody>
          <a:bodyPr lIns="53578" tIns="53578" rIns="53578" bIns="53578" anchor="ctr"/>
          <a:lstStyle/>
          <a:p>
            <a:pPr>
              <a:defRPr sz="3000"/>
            </a:pPr>
            <a:endParaRPr/>
          </a:p>
        </p:txBody>
      </p:sp>
      <p:pic>
        <p:nvPicPr>
          <p:cNvPr id="164" name="pasted-image.pd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471401" y="10970652"/>
            <a:ext cx="3024591" cy="2508935"/>
          </a:xfrm>
          <a:prstGeom prst="rect">
            <a:avLst/>
          </a:prstGeom>
          <a:ln w="3175">
            <a:miter lim="400000"/>
          </a:ln>
        </p:spPr>
      </p:pic>
      <p:pic>
        <p:nvPicPr>
          <p:cNvPr id="165" name="pasted-image.pd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 t="16744"/>
          <a:stretch>
            <a:fillRect/>
          </a:stretch>
        </p:blipFill>
        <p:spPr>
          <a:xfrm>
            <a:off x="14950021" y="5397111"/>
            <a:ext cx="3159447" cy="2630412"/>
          </a:xfrm>
          <a:prstGeom prst="rect">
            <a:avLst/>
          </a:prstGeom>
          <a:ln w="3175">
            <a:miter lim="400000"/>
          </a:ln>
        </p:spPr>
      </p:pic>
      <p:pic>
        <p:nvPicPr>
          <p:cNvPr id="166" name="pasted-image.pdf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 t="21581"/>
          <a:stretch>
            <a:fillRect/>
          </a:stretch>
        </p:blipFill>
        <p:spPr>
          <a:xfrm>
            <a:off x="20302069" y="8097307"/>
            <a:ext cx="3448420" cy="1903504"/>
          </a:xfrm>
          <a:prstGeom prst="rect">
            <a:avLst/>
          </a:prstGeom>
          <a:ln w="3175">
            <a:miter lim="400000"/>
          </a:ln>
        </p:spPr>
      </p:pic>
      <p:pic>
        <p:nvPicPr>
          <p:cNvPr id="167" name="pasted-image.pdf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60678" y="9500336"/>
            <a:ext cx="3275036" cy="1919280"/>
          </a:xfrm>
          <a:prstGeom prst="rect">
            <a:avLst/>
          </a:prstGeom>
          <a:ln w="3175">
            <a:miter lim="400000"/>
          </a:ln>
        </p:spPr>
      </p:pic>
      <p:pic>
        <p:nvPicPr>
          <p:cNvPr id="169" name="pasted-image.pdf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337408" y="6527977"/>
            <a:ext cx="3448420" cy="1882354"/>
          </a:xfrm>
          <a:prstGeom prst="rect">
            <a:avLst/>
          </a:prstGeom>
          <a:ln w="3175">
            <a:miter lim="400000"/>
          </a:ln>
        </p:spPr>
      </p:pic>
      <p:pic>
        <p:nvPicPr>
          <p:cNvPr id="170" name="pasted-image.pdf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471496" y="5329127"/>
            <a:ext cx="3448420" cy="1899949"/>
          </a:xfrm>
          <a:prstGeom prst="rect">
            <a:avLst/>
          </a:prstGeom>
          <a:ln w="3175">
            <a:miter lim="400000"/>
          </a:ln>
        </p:spPr>
      </p:pic>
      <p:pic>
        <p:nvPicPr>
          <p:cNvPr id="171" name="pasted-image.pdf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395705" y="9499757"/>
            <a:ext cx="3448420" cy="1918404"/>
          </a:xfrm>
          <a:prstGeom prst="rect">
            <a:avLst/>
          </a:prstGeom>
          <a:ln w="3175">
            <a:miter lim="400000"/>
          </a:ln>
        </p:spPr>
      </p:pic>
      <p:pic>
        <p:nvPicPr>
          <p:cNvPr id="172" name="pasted-image.pdf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 t="16348"/>
          <a:stretch>
            <a:fillRect/>
          </a:stretch>
        </p:blipFill>
        <p:spPr>
          <a:xfrm>
            <a:off x="15046573" y="8082749"/>
            <a:ext cx="3159446" cy="2642913"/>
          </a:xfrm>
          <a:prstGeom prst="rect">
            <a:avLst/>
          </a:prstGeom>
          <a:ln w="3175">
            <a:miter lim="400000"/>
          </a:ln>
        </p:spPr>
      </p:pic>
      <p:pic>
        <p:nvPicPr>
          <p:cNvPr id="174" name="pasted-image.pdf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39627" y="6502086"/>
            <a:ext cx="3255771" cy="2657233"/>
          </a:xfrm>
          <a:prstGeom prst="rect">
            <a:avLst/>
          </a:prstGeom>
          <a:ln w="3175">
            <a:miter lim="400000"/>
          </a:ln>
        </p:spPr>
      </p:pic>
      <p:pic>
        <p:nvPicPr>
          <p:cNvPr id="176" name="pasted-image.pdf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 t="17358"/>
          <a:stretch>
            <a:fillRect/>
          </a:stretch>
        </p:blipFill>
        <p:spPr>
          <a:xfrm>
            <a:off x="17683410" y="10907665"/>
            <a:ext cx="3236506" cy="2626922"/>
          </a:xfrm>
          <a:prstGeom prst="rect">
            <a:avLst/>
          </a:prstGeom>
          <a:ln w="3175">
            <a:miter lim="400000"/>
          </a:ln>
        </p:spPr>
      </p:pic>
      <p:sp>
        <p:nvSpPr>
          <p:cNvPr id="177" name="Shape 177"/>
          <p:cNvSpPr/>
          <p:nvPr/>
        </p:nvSpPr>
        <p:spPr>
          <a:xfrm>
            <a:off x="21269014" y="10260592"/>
            <a:ext cx="1372915" cy="49292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3578" tIns="53578" rIns="53578" bIns="53578" anchor="ctr">
            <a:spAutoFit/>
          </a:bodyPr>
          <a:lstStyle>
            <a:lvl1pPr>
              <a:defRPr sz="2500" b="1">
                <a:solidFill>
                  <a:srgbClr val="25377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nl-NL" dirty="0"/>
              <a:t>Rituelen</a:t>
            </a:r>
            <a:endParaRPr dirty="0"/>
          </a:p>
        </p:txBody>
      </p:sp>
      <p:sp>
        <p:nvSpPr>
          <p:cNvPr id="178" name="Shape 178"/>
          <p:cNvSpPr/>
          <p:nvPr/>
        </p:nvSpPr>
        <p:spPr>
          <a:xfrm>
            <a:off x="15630745" y="4661137"/>
            <a:ext cx="1778051" cy="46507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3578" tIns="53578" rIns="53578" bIns="53578" anchor="ctr">
            <a:spAutoFit/>
          </a:bodyPr>
          <a:lstStyle>
            <a:lvl1pPr>
              <a:defRPr sz="2500" b="1">
                <a:solidFill>
                  <a:srgbClr val="25377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Rol ouders</a:t>
            </a:r>
          </a:p>
        </p:txBody>
      </p:sp>
      <p:sp>
        <p:nvSpPr>
          <p:cNvPr id="179" name="Shape 179"/>
          <p:cNvSpPr/>
          <p:nvPr/>
        </p:nvSpPr>
        <p:spPr>
          <a:xfrm>
            <a:off x="21137113" y="7469154"/>
            <a:ext cx="1778361" cy="46507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3578" tIns="53578" rIns="53578" bIns="53578" anchor="ctr">
            <a:spAutoFit/>
          </a:bodyPr>
          <a:lstStyle>
            <a:lvl1pPr>
              <a:defRPr sz="2500" b="1">
                <a:solidFill>
                  <a:srgbClr val="25377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Balformaat</a:t>
            </a:r>
          </a:p>
        </p:txBody>
      </p:sp>
      <p:sp>
        <p:nvSpPr>
          <p:cNvPr id="180" name="Shape 180"/>
          <p:cNvSpPr/>
          <p:nvPr/>
        </p:nvSpPr>
        <p:spPr>
          <a:xfrm>
            <a:off x="1194364" y="8774308"/>
            <a:ext cx="2184072" cy="46507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3578" tIns="53578" rIns="53578" bIns="53578" anchor="ctr">
            <a:spAutoFit/>
          </a:bodyPr>
          <a:lstStyle>
            <a:lvl1pPr>
              <a:defRPr sz="2500" b="1">
                <a:solidFill>
                  <a:srgbClr val="25377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Veld afmeting</a:t>
            </a:r>
          </a:p>
        </p:txBody>
      </p:sp>
      <p:sp>
        <p:nvSpPr>
          <p:cNvPr id="181" name="Shape 181"/>
          <p:cNvSpPr/>
          <p:nvPr/>
        </p:nvSpPr>
        <p:spPr>
          <a:xfrm>
            <a:off x="15316665" y="10275134"/>
            <a:ext cx="2413980" cy="46507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3578" tIns="53578" rIns="53578" bIns="53578" anchor="ctr">
            <a:spAutoFit/>
          </a:bodyPr>
          <a:lstStyle>
            <a:lvl1pPr>
              <a:defRPr sz="2500" b="1">
                <a:solidFill>
                  <a:srgbClr val="25377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Scheidsrechter</a:t>
            </a:r>
          </a:p>
        </p:txBody>
      </p:sp>
      <p:sp>
        <p:nvSpPr>
          <p:cNvPr id="182" name="Shape 182"/>
          <p:cNvSpPr/>
          <p:nvPr/>
        </p:nvSpPr>
        <p:spPr>
          <a:xfrm>
            <a:off x="4965466" y="5688129"/>
            <a:ext cx="2290423" cy="46507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3578" tIns="53578" rIns="53578" bIns="53578" anchor="ctr">
            <a:spAutoFit/>
          </a:bodyPr>
          <a:lstStyle>
            <a:lvl1pPr>
              <a:defRPr sz="2500" b="1">
                <a:solidFill>
                  <a:srgbClr val="25377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Aantal spelers</a:t>
            </a:r>
          </a:p>
        </p:txBody>
      </p:sp>
      <p:sp>
        <p:nvSpPr>
          <p:cNvPr id="183" name="Shape 183"/>
          <p:cNvSpPr/>
          <p:nvPr/>
        </p:nvSpPr>
        <p:spPr>
          <a:xfrm>
            <a:off x="5052918" y="8774308"/>
            <a:ext cx="1972302" cy="46507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3578" tIns="53578" rIns="53578" bIns="53578" anchor="ctr">
            <a:spAutoFit/>
          </a:bodyPr>
          <a:lstStyle>
            <a:lvl1pPr>
              <a:defRPr sz="2500" b="1">
                <a:solidFill>
                  <a:srgbClr val="25377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Doelformaat</a:t>
            </a:r>
          </a:p>
        </p:txBody>
      </p:sp>
      <p:sp>
        <p:nvSpPr>
          <p:cNvPr id="184" name="Shape 184"/>
          <p:cNvSpPr/>
          <p:nvPr/>
        </p:nvSpPr>
        <p:spPr>
          <a:xfrm>
            <a:off x="18306101" y="4629415"/>
            <a:ext cx="1760378" cy="46507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3578" tIns="53578" rIns="53578" bIns="53578" anchor="ctr">
            <a:spAutoFit/>
          </a:bodyPr>
          <a:lstStyle>
            <a:lvl1pPr>
              <a:defRPr sz="2500" b="1">
                <a:solidFill>
                  <a:srgbClr val="25377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Competitie</a:t>
            </a:r>
          </a:p>
        </p:txBody>
      </p:sp>
      <p:sp>
        <p:nvSpPr>
          <p:cNvPr id="185" name="Shape 185"/>
          <p:cNvSpPr/>
          <p:nvPr/>
        </p:nvSpPr>
        <p:spPr>
          <a:xfrm>
            <a:off x="15802126" y="7365632"/>
            <a:ext cx="1637129" cy="46507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3578" tIns="53578" rIns="53578" bIns="53578" anchor="ctr">
            <a:spAutoFit/>
          </a:bodyPr>
          <a:lstStyle>
            <a:lvl1pPr>
              <a:defRPr sz="2500" b="1">
                <a:solidFill>
                  <a:srgbClr val="25377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Rol coach</a:t>
            </a:r>
          </a:p>
        </p:txBody>
      </p:sp>
      <p:sp>
        <p:nvSpPr>
          <p:cNvPr id="186" name="Shape 186"/>
          <p:cNvSpPr/>
          <p:nvPr/>
        </p:nvSpPr>
        <p:spPr>
          <a:xfrm>
            <a:off x="18406931" y="7365632"/>
            <a:ext cx="1725806" cy="46507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3578" tIns="53578" rIns="53578" bIns="53578" anchor="ctr">
            <a:spAutoFit/>
          </a:bodyPr>
          <a:lstStyle>
            <a:lvl1pPr>
              <a:defRPr sz="2500" b="1">
                <a:solidFill>
                  <a:srgbClr val="25377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Spelregels</a:t>
            </a:r>
          </a:p>
        </p:txBody>
      </p:sp>
      <p:sp>
        <p:nvSpPr>
          <p:cNvPr id="187" name="Shape 187"/>
          <p:cNvSpPr/>
          <p:nvPr/>
        </p:nvSpPr>
        <p:spPr>
          <a:xfrm>
            <a:off x="649456" y="5642384"/>
            <a:ext cx="3378328" cy="49292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3578" tIns="53578" rIns="53578" bIns="53578" anchor="ctr">
            <a:spAutoFit/>
          </a:bodyPr>
          <a:lstStyle>
            <a:lvl1pPr>
              <a:defRPr sz="2500" b="1">
                <a:solidFill>
                  <a:srgbClr val="25377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nl-NL" dirty="0"/>
              <a:t>Aanwezigheid </a:t>
            </a:r>
            <a:r>
              <a:rPr lang="nl-NL" dirty="0" smtClean="0"/>
              <a:t>keeper</a:t>
            </a:r>
            <a:endParaRPr dirty="0"/>
          </a:p>
        </p:txBody>
      </p:sp>
      <p:sp>
        <p:nvSpPr>
          <p:cNvPr id="189" name="Shape 189"/>
          <p:cNvSpPr/>
          <p:nvPr/>
        </p:nvSpPr>
        <p:spPr>
          <a:xfrm>
            <a:off x="18399840" y="10220273"/>
            <a:ext cx="1902229" cy="46507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3578" tIns="53578" rIns="53578" bIns="53578" anchor="ctr">
            <a:spAutoFit/>
          </a:bodyPr>
          <a:lstStyle>
            <a:lvl1pPr>
              <a:defRPr sz="2500" b="1">
                <a:solidFill>
                  <a:srgbClr val="25377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Klassement</a:t>
            </a:r>
          </a:p>
        </p:txBody>
      </p:sp>
      <p:pic>
        <p:nvPicPr>
          <p:cNvPr id="3" name="Afbeelding 2" descr="2.png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06101" y="8117669"/>
            <a:ext cx="1926336" cy="1901952"/>
          </a:xfrm>
          <a:prstGeom prst="rect">
            <a:avLst/>
          </a:prstGeom>
        </p:spPr>
      </p:pic>
      <p:pic>
        <p:nvPicPr>
          <p:cNvPr id="4" name="Afbeelding 3" descr="3.png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30745" y="10909107"/>
            <a:ext cx="1926336" cy="1901952"/>
          </a:xfrm>
          <a:prstGeom prst="rect">
            <a:avLst/>
          </a:prstGeom>
        </p:spPr>
      </p:pic>
      <p:sp>
        <p:nvSpPr>
          <p:cNvPr id="33" name="Shape 161"/>
          <p:cNvSpPr/>
          <p:nvPr/>
        </p:nvSpPr>
        <p:spPr>
          <a:xfrm>
            <a:off x="16704678" y="3467322"/>
            <a:ext cx="108202" cy="1031532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3578" tIns="53578" rIns="53578" bIns="53578" anchor="ctr">
            <a:spAutoFit/>
          </a:bodyPr>
          <a:lstStyle>
            <a:lvl1pPr algn="l" defTabSz="457200">
              <a:defRPr sz="7000" b="1">
                <a:solidFill>
                  <a:srgbClr val="F36D2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endParaRPr lang="en-GB" sz="6000" b="0" dirty="0"/>
          </a:p>
        </p:txBody>
      </p:sp>
      <p:pic>
        <p:nvPicPr>
          <p:cNvPr id="35" name="pasted-image.pdf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 t="22823"/>
          <a:stretch>
            <a:fillRect/>
          </a:stretch>
        </p:blipFill>
        <p:spPr>
          <a:xfrm>
            <a:off x="20232437" y="5329127"/>
            <a:ext cx="3275036" cy="1888241"/>
          </a:xfrm>
          <a:prstGeom prst="rect">
            <a:avLst/>
          </a:prstGeom>
          <a:ln w="3175">
            <a:miter lim="400000"/>
          </a:ln>
        </p:spPr>
      </p:pic>
      <p:sp>
        <p:nvSpPr>
          <p:cNvPr id="36" name="Shape 188"/>
          <p:cNvSpPr/>
          <p:nvPr/>
        </p:nvSpPr>
        <p:spPr>
          <a:xfrm>
            <a:off x="21146187" y="4613555"/>
            <a:ext cx="1495742" cy="46507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3578" tIns="53578" rIns="53578" bIns="53578" anchor="ctr">
            <a:spAutoFit/>
          </a:bodyPr>
          <a:lstStyle>
            <a:lvl1pPr>
              <a:defRPr sz="2500" b="1">
                <a:solidFill>
                  <a:srgbClr val="25377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Spelduur</a:t>
            </a:r>
          </a:p>
        </p:txBody>
      </p:sp>
      <p:pic>
        <p:nvPicPr>
          <p:cNvPr id="37" name="Afbeelding 33" descr="voetballer2.png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3325" y="663484"/>
            <a:ext cx="11478171" cy="1622164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40946513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/>
          <p:nvPr/>
        </p:nvSpPr>
        <p:spPr>
          <a:xfrm flipV="1">
            <a:off x="10702477" y="8463247"/>
            <a:ext cx="1" cy="1914803"/>
          </a:xfrm>
          <a:prstGeom prst="line">
            <a:avLst/>
          </a:prstGeom>
          <a:ln w="38100">
            <a:solidFill>
              <a:srgbClr val="F36D20"/>
            </a:solidFill>
            <a:miter lim="400000"/>
          </a:ln>
        </p:spPr>
        <p:txBody>
          <a:bodyPr lIns="53578" tIns="53578" rIns="53578" bIns="53578" anchor="ctr"/>
          <a:lstStyle/>
          <a:p>
            <a:pPr>
              <a:defRPr sz="3000"/>
            </a:pPr>
            <a:endParaRPr/>
          </a:p>
        </p:txBody>
      </p:sp>
      <p:sp>
        <p:nvSpPr>
          <p:cNvPr id="217" name="Shape 217"/>
          <p:cNvSpPr/>
          <p:nvPr/>
        </p:nvSpPr>
        <p:spPr>
          <a:xfrm flipV="1">
            <a:off x="7823176" y="4620657"/>
            <a:ext cx="1" cy="2603524"/>
          </a:xfrm>
          <a:prstGeom prst="line">
            <a:avLst/>
          </a:prstGeom>
          <a:ln w="38100">
            <a:solidFill>
              <a:srgbClr val="F36D20"/>
            </a:solidFill>
            <a:miter lim="400000"/>
          </a:ln>
        </p:spPr>
        <p:txBody>
          <a:bodyPr lIns="53578" tIns="53578" rIns="53578" bIns="53578" anchor="ctr"/>
          <a:lstStyle/>
          <a:p>
            <a:pPr>
              <a:defRPr sz="3000"/>
            </a:pPr>
            <a:endParaRPr/>
          </a:p>
        </p:txBody>
      </p:sp>
      <p:sp>
        <p:nvSpPr>
          <p:cNvPr id="218" name="Shape 218"/>
          <p:cNvSpPr/>
          <p:nvPr/>
        </p:nvSpPr>
        <p:spPr>
          <a:xfrm flipV="1">
            <a:off x="2050335" y="4620657"/>
            <a:ext cx="1" cy="2603524"/>
          </a:xfrm>
          <a:prstGeom prst="line">
            <a:avLst/>
          </a:prstGeom>
          <a:ln w="38100">
            <a:solidFill>
              <a:srgbClr val="F36D20"/>
            </a:solidFill>
            <a:miter lim="400000"/>
          </a:ln>
        </p:spPr>
        <p:txBody>
          <a:bodyPr lIns="53578" tIns="53578" rIns="53578" bIns="53578" anchor="ctr"/>
          <a:lstStyle/>
          <a:p>
            <a:pPr>
              <a:defRPr sz="3000"/>
            </a:pPr>
            <a:endParaRPr/>
          </a:p>
        </p:txBody>
      </p:sp>
      <p:sp>
        <p:nvSpPr>
          <p:cNvPr id="219" name="Shape 219"/>
          <p:cNvSpPr/>
          <p:nvPr/>
        </p:nvSpPr>
        <p:spPr>
          <a:xfrm flipV="1">
            <a:off x="4935409" y="8463247"/>
            <a:ext cx="1" cy="1914803"/>
          </a:xfrm>
          <a:prstGeom prst="line">
            <a:avLst/>
          </a:prstGeom>
          <a:ln w="38100">
            <a:solidFill>
              <a:srgbClr val="F36D20"/>
            </a:solidFill>
            <a:miter lim="400000"/>
          </a:ln>
        </p:spPr>
        <p:txBody>
          <a:bodyPr lIns="53578" tIns="53578" rIns="53578" bIns="53578" anchor="ctr"/>
          <a:lstStyle/>
          <a:p>
            <a:pPr>
              <a:defRPr sz="3000"/>
            </a:pPr>
            <a:endParaRPr/>
          </a:p>
        </p:txBody>
      </p:sp>
      <p:sp>
        <p:nvSpPr>
          <p:cNvPr id="221" name="Shape 221"/>
          <p:cNvSpPr/>
          <p:nvPr/>
        </p:nvSpPr>
        <p:spPr>
          <a:xfrm flipV="1">
            <a:off x="13581777" y="4620657"/>
            <a:ext cx="1" cy="2603524"/>
          </a:xfrm>
          <a:prstGeom prst="line">
            <a:avLst/>
          </a:prstGeom>
          <a:ln w="38100">
            <a:solidFill>
              <a:srgbClr val="F36D20"/>
            </a:solidFill>
            <a:miter lim="400000"/>
          </a:ln>
        </p:spPr>
        <p:txBody>
          <a:bodyPr lIns="53578" tIns="53578" rIns="53578" bIns="53578" anchor="ctr"/>
          <a:lstStyle/>
          <a:p>
            <a:pPr>
              <a:defRPr sz="3000"/>
            </a:pPr>
            <a:endParaRPr/>
          </a:p>
        </p:txBody>
      </p:sp>
      <p:sp>
        <p:nvSpPr>
          <p:cNvPr id="224" name="Shape 224"/>
          <p:cNvSpPr/>
          <p:nvPr/>
        </p:nvSpPr>
        <p:spPr>
          <a:xfrm flipV="1">
            <a:off x="16461077" y="8463247"/>
            <a:ext cx="1" cy="1914804"/>
          </a:xfrm>
          <a:prstGeom prst="line">
            <a:avLst/>
          </a:prstGeom>
          <a:ln w="38100">
            <a:solidFill>
              <a:srgbClr val="F36D20"/>
            </a:solidFill>
            <a:miter lim="400000"/>
          </a:ln>
        </p:spPr>
        <p:txBody>
          <a:bodyPr lIns="53578" tIns="53578" rIns="53578" bIns="53578" anchor="ctr"/>
          <a:lstStyle/>
          <a:p>
            <a:pPr>
              <a:defRPr sz="3000"/>
            </a:pPr>
            <a:endParaRPr/>
          </a:p>
        </p:txBody>
      </p:sp>
      <p:sp>
        <p:nvSpPr>
          <p:cNvPr id="197" name="Shape 197"/>
          <p:cNvSpPr/>
          <p:nvPr/>
        </p:nvSpPr>
        <p:spPr>
          <a:xfrm>
            <a:off x="1903080" y="7351287"/>
            <a:ext cx="15750018" cy="728266"/>
          </a:xfrm>
          <a:prstGeom prst="rect">
            <a:avLst/>
          </a:prstGeom>
          <a:solidFill>
            <a:srgbClr val="ED551A"/>
          </a:solidFill>
          <a:ln w="3175">
            <a:miter lim="400000"/>
          </a:ln>
        </p:spPr>
        <p:txBody>
          <a:bodyPr lIns="53578" tIns="53578" rIns="53578" bIns="53578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1" name="Shape 191"/>
          <p:cNvSpPr/>
          <p:nvPr/>
        </p:nvSpPr>
        <p:spPr>
          <a:xfrm>
            <a:off x="17987784" y="7341298"/>
            <a:ext cx="4789235" cy="748244"/>
          </a:xfrm>
          <a:prstGeom prst="rect">
            <a:avLst/>
          </a:prstGeom>
          <a:solidFill>
            <a:srgbClr val="25377F"/>
          </a:solidFill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3578" tIns="53578" rIns="53578" bIns="53578" anchor="ctr"/>
          <a:lstStyle>
            <a:lvl1pPr>
              <a:defRPr sz="25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IMPLEMENTATIEFASE</a:t>
            </a:r>
          </a:p>
        </p:txBody>
      </p:sp>
      <p:sp>
        <p:nvSpPr>
          <p:cNvPr id="192" name="Shape 192"/>
          <p:cNvSpPr/>
          <p:nvPr/>
        </p:nvSpPr>
        <p:spPr>
          <a:xfrm rot="13500000">
            <a:off x="17697703" y="7451101"/>
            <a:ext cx="520898" cy="520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FFFFFF"/>
          </a:solidFill>
          <a:ln w="3175">
            <a:miter lim="400000"/>
          </a:ln>
        </p:spPr>
        <p:txBody>
          <a:bodyPr lIns="53578" tIns="53578" rIns="53578" bIns="53578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3" name="Shape 193"/>
          <p:cNvSpPr/>
          <p:nvPr/>
        </p:nvSpPr>
        <p:spPr>
          <a:xfrm>
            <a:off x="4619624" y="546651"/>
            <a:ext cx="16797289" cy="211007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3578" tIns="53578" rIns="53578" bIns="53578" anchor="ctr">
            <a:spAutoFit/>
          </a:bodyPr>
          <a:lstStyle>
            <a:lvl1pPr algn="l" defTabSz="457200">
              <a:defRPr sz="7000" b="1">
                <a:solidFill>
                  <a:srgbClr val="F36D2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ONDERZOCHT &amp; SAMEN TE BEPALEN</a:t>
            </a:r>
          </a:p>
        </p:txBody>
      </p:sp>
      <p:pic>
        <p:nvPicPr>
          <p:cNvPr id="194" name="pasted-image.pdf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1248913" y="642871"/>
            <a:ext cx="1914814" cy="1914803"/>
          </a:xfrm>
          <a:prstGeom prst="rect">
            <a:avLst/>
          </a:prstGeom>
          <a:ln w="3175">
            <a:miter lim="400000"/>
          </a:ln>
        </p:spPr>
      </p:pic>
      <p:sp>
        <p:nvSpPr>
          <p:cNvPr id="195" name="Shape 195"/>
          <p:cNvSpPr/>
          <p:nvPr/>
        </p:nvSpPr>
        <p:spPr>
          <a:xfrm>
            <a:off x="1170552" y="2985490"/>
            <a:ext cx="22042897" cy="1"/>
          </a:xfrm>
          <a:prstGeom prst="line">
            <a:avLst/>
          </a:prstGeom>
          <a:ln w="50800">
            <a:solidFill>
              <a:srgbClr val="F36D20"/>
            </a:solidFill>
            <a:miter lim="400000"/>
          </a:ln>
        </p:spPr>
        <p:txBody>
          <a:bodyPr lIns="53578" tIns="53578" rIns="53578" bIns="53578" anchor="ctr"/>
          <a:lstStyle/>
          <a:p>
            <a:pPr>
              <a:defRPr sz="3000"/>
            </a:pPr>
            <a:endParaRPr/>
          </a:p>
        </p:txBody>
      </p:sp>
      <p:pic>
        <p:nvPicPr>
          <p:cNvPr id="196" name="pasted-image.pdf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1308730" y="7037320"/>
            <a:ext cx="1534011" cy="1534000"/>
          </a:xfrm>
          <a:prstGeom prst="rect">
            <a:avLst/>
          </a:prstGeom>
          <a:ln w="3175">
            <a:miter lim="400000"/>
          </a:ln>
        </p:spPr>
      </p:pic>
      <p:sp>
        <p:nvSpPr>
          <p:cNvPr id="198" name="Shape 198"/>
          <p:cNvSpPr/>
          <p:nvPr/>
        </p:nvSpPr>
        <p:spPr>
          <a:xfrm>
            <a:off x="1778513" y="7236156"/>
            <a:ext cx="543645" cy="95852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3578" tIns="53578" rIns="53578" bIns="53578" anchor="ctr">
            <a:spAutoFit/>
          </a:bodyPr>
          <a:lstStyle>
            <a:lvl1pPr>
              <a:defRPr sz="60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1</a:t>
            </a:r>
          </a:p>
        </p:txBody>
      </p:sp>
      <p:pic>
        <p:nvPicPr>
          <p:cNvPr id="199" name="pasted-image.pdf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4176871" y="7037320"/>
            <a:ext cx="1534011" cy="1534000"/>
          </a:xfrm>
          <a:prstGeom prst="rect">
            <a:avLst/>
          </a:prstGeom>
          <a:ln w="3175">
            <a:miter lim="400000"/>
          </a:ln>
        </p:spPr>
      </p:pic>
      <p:sp>
        <p:nvSpPr>
          <p:cNvPr id="200" name="Shape 200"/>
          <p:cNvSpPr/>
          <p:nvPr/>
        </p:nvSpPr>
        <p:spPr>
          <a:xfrm>
            <a:off x="4646654" y="7236155"/>
            <a:ext cx="543645" cy="95852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3578" tIns="53578" rIns="53578" bIns="53578" anchor="ctr">
            <a:spAutoFit/>
          </a:bodyPr>
          <a:lstStyle>
            <a:lvl1pPr>
              <a:defRPr sz="60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2</a:t>
            </a:r>
          </a:p>
        </p:txBody>
      </p:sp>
      <p:pic>
        <p:nvPicPr>
          <p:cNvPr id="201" name="pasted-image.pdf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7056171" y="7064260"/>
            <a:ext cx="1534012" cy="1534001"/>
          </a:xfrm>
          <a:prstGeom prst="rect">
            <a:avLst/>
          </a:prstGeom>
          <a:ln w="3175">
            <a:miter lim="400000"/>
          </a:ln>
        </p:spPr>
      </p:pic>
      <p:sp>
        <p:nvSpPr>
          <p:cNvPr id="202" name="Shape 202"/>
          <p:cNvSpPr/>
          <p:nvPr/>
        </p:nvSpPr>
        <p:spPr>
          <a:xfrm>
            <a:off x="7527495" y="7236155"/>
            <a:ext cx="543645" cy="95852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3578" tIns="53578" rIns="53578" bIns="53578" anchor="ctr">
            <a:spAutoFit/>
          </a:bodyPr>
          <a:lstStyle>
            <a:lvl1pPr>
              <a:defRPr sz="60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3</a:t>
            </a:r>
          </a:p>
        </p:txBody>
      </p:sp>
      <p:pic>
        <p:nvPicPr>
          <p:cNvPr id="203" name="pasted-image.pdf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9935471" y="7037320"/>
            <a:ext cx="1534012" cy="1534000"/>
          </a:xfrm>
          <a:prstGeom prst="rect">
            <a:avLst/>
          </a:prstGeom>
          <a:ln w="3175">
            <a:miter lim="400000"/>
          </a:ln>
        </p:spPr>
      </p:pic>
      <p:sp>
        <p:nvSpPr>
          <p:cNvPr id="204" name="Shape 204"/>
          <p:cNvSpPr/>
          <p:nvPr/>
        </p:nvSpPr>
        <p:spPr>
          <a:xfrm>
            <a:off x="10403849" y="7236155"/>
            <a:ext cx="543645" cy="95852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3578" tIns="53578" rIns="53578" bIns="53578" anchor="ctr">
            <a:spAutoFit/>
          </a:bodyPr>
          <a:lstStyle>
            <a:lvl1pPr>
              <a:defRPr sz="60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4</a:t>
            </a:r>
          </a:p>
        </p:txBody>
      </p:sp>
      <p:pic>
        <p:nvPicPr>
          <p:cNvPr id="205" name="pasted-image.pdf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12814772" y="7037320"/>
            <a:ext cx="1534011" cy="1534000"/>
          </a:xfrm>
          <a:prstGeom prst="rect">
            <a:avLst/>
          </a:prstGeom>
          <a:ln w="3175">
            <a:miter lim="400000"/>
          </a:ln>
        </p:spPr>
      </p:pic>
      <p:sp>
        <p:nvSpPr>
          <p:cNvPr id="206" name="Shape 206"/>
          <p:cNvSpPr/>
          <p:nvPr/>
        </p:nvSpPr>
        <p:spPr>
          <a:xfrm>
            <a:off x="13349326" y="7236155"/>
            <a:ext cx="543645" cy="95852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3578" tIns="53578" rIns="53578" bIns="53578" anchor="ctr">
            <a:spAutoFit/>
          </a:bodyPr>
          <a:lstStyle>
            <a:lvl1pPr>
              <a:defRPr sz="60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5</a:t>
            </a:r>
          </a:p>
        </p:txBody>
      </p:sp>
      <p:pic>
        <p:nvPicPr>
          <p:cNvPr id="207" name="pasted-image.pdf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15694072" y="7037320"/>
            <a:ext cx="1534011" cy="1534000"/>
          </a:xfrm>
          <a:prstGeom prst="rect">
            <a:avLst/>
          </a:prstGeom>
          <a:ln w="3175">
            <a:miter lim="400000"/>
          </a:ln>
        </p:spPr>
      </p:pic>
      <p:sp>
        <p:nvSpPr>
          <p:cNvPr id="208" name="Shape 208"/>
          <p:cNvSpPr/>
          <p:nvPr/>
        </p:nvSpPr>
        <p:spPr>
          <a:xfrm>
            <a:off x="16216060" y="7236155"/>
            <a:ext cx="543646" cy="95852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3578" tIns="53578" rIns="53578" bIns="53578" anchor="ctr">
            <a:spAutoFit/>
          </a:bodyPr>
          <a:lstStyle>
            <a:lvl1pPr>
              <a:defRPr sz="60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6</a:t>
            </a:r>
          </a:p>
        </p:txBody>
      </p:sp>
      <p:sp>
        <p:nvSpPr>
          <p:cNvPr id="209" name="Shape 209"/>
          <p:cNvSpPr/>
          <p:nvPr/>
        </p:nvSpPr>
        <p:spPr>
          <a:xfrm rot="13500000">
            <a:off x="17369398" y="7451102"/>
            <a:ext cx="520898" cy="520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ED551A"/>
          </a:solidFill>
          <a:ln w="3175">
            <a:miter lim="400000"/>
          </a:ln>
        </p:spPr>
        <p:txBody>
          <a:bodyPr lIns="53578" tIns="53578" rIns="53578" bIns="53578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10" name="Shape 210"/>
          <p:cNvSpPr/>
          <p:nvPr/>
        </p:nvSpPr>
        <p:spPr>
          <a:xfrm rot="13500000">
            <a:off x="22500099" y="7451101"/>
            <a:ext cx="520898" cy="520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25377F"/>
          </a:solidFill>
          <a:ln w="3175">
            <a:miter lim="400000"/>
          </a:ln>
        </p:spPr>
        <p:txBody>
          <a:bodyPr lIns="53578" tIns="53578" rIns="53578" bIns="53578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11" name="Shape 211"/>
          <p:cNvSpPr/>
          <p:nvPr/>
        </p:nvSpPr>
        <p:spPr>
          <a:xfrm>
            <a:off x="928540" y="8787362"/>
            <a:ext cx="2294391" cy="60061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3578" tIns="53578" rIns="53578" bIns="53578" anchor="ctr">
            <a:spAutoFit/>
          </a:bodyPr>
          <a:lstStyle>
            <a:lvl1pPr>
              <a:defRPr sz="3500" b="1">
                <a:solidFill>
                  <a:srgbClr val="25377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Sept’ 2015</a:t>
            </a:r>
          </a:p>
        </p:txBody>
      </p:sp>
      <p:sp>
        <p:nvSpPr>
          <p:cNvPr id="212" name="Shape 212"/>
          <p:cNvSpPr/>
          <p:nvPr/>
        </p:nvSpPr>
        <p:spPr>
          <a:xfrm>
            <a:off x="2301226" y="4497189"/>
            <a:ext cx="2391843" cy="60061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3578" tIns="53578" rIns="53578" bIns="53578" anchor="ctr">
            <a:spAutoFit/>
          </a:bodyPr>
          <a:lstStyle>
            <a:lvl1pPr>
              <a:defRPr sz="3500" b="1">
                <a:solidFill>
                  <a:srgbClr val="25377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Aanleiding</a:t>
            </a:r>
          </a:p>
        </p:txBody>
      </p:sp>
      <p:sp>
        <p:nvSpPr>
          <p:cNvPr id="213" name="Shape 213"/>
          <p:cNvSpPr/>
          <p:nvPr/>
        </p:nvSpPr>
        <p:spPr>
          <a:xfrm>
            <a:off x="5106200" y="9823813"/>
            <a:ext cx="4763323" cy="110847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3578" tIns="53578" rIns="53578" bIns="53578" anchor="ctr">
            <a:spAutoFit/>
          </a:bodyPr>
          <a:lstStyle/>
          <a:p>
            <a:pPr algn="l">
              <a:defRPr sz="3500" b="1">
                <a:solidFill>
                  <a:srgbClr val="25377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GB" dirty="0"/>
              <a:t>O</a:t>
            </a:r>
            <a:r>
              <a:rPr dirty="0" smtClean="0"/>
              <a:t>nderzoek</a:t>
            </a:r>
            <a:endParaRPr dirty="0"/>
          </a:p>
          <a:p>
            <a:pPr marL="228600" indent="-228600" algn="l">
              <a:buSzPct val="100000"/>
              <a:buChar char="•"/>
              <a:defRPr sz="3000">
                <a:solidFill>
                  <a:srgbClr val="25377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Observationele veldtesten</a:t>
            </a:r>
          </a:p>
        </p:txBody>
      </p:sp>
      <p:sp>
        <p:nvSpPr>
          <p:cNvPr id="214" name="Shape 214"/>
          <p:cNvSpPr/>
          <p:nvPr/>
        </p:nvSpPr>
        <p:spPr>
          <a:xfrm>
            <a:off x="8248316" y="4515008"/>
            <a:ext cx="3059547" cy="146629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3578" tIns="53578" rIns="53578" bIns="53578" anchor="ctr">
            <a:spAutoFit/>
          </a:bodyPr>
          <a:lstStyle/>
          <a:p>
            <a:pPr algn="l">
              <a:defRPr sz="3500" b="1">
                <a:solidFill>
                  <a:srgbClr val="25377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Benchmark</a:t>
            </a:r>
          </a:p>
          <a:p>
            <a:pPr marL="228600" indent="-228600" algn="l">
              <a:buSzPct val="100000"/>
              <a:buChar char="•"/>
              <a:defRPr sz="3000">
                <a:solidFill>
                  <a:srgbClr val="25377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Andere sporten</a:t>
            </a:r>
          </a:p>
          <a:p>
            <a:pPr marL="228600" indent="-228600" algn="l">
              <a:buSzPct val="100000"/>
              <a:buChar char="•"/>
              <a:defRPr sz="3000">
                <a:solidFill>
                  <a:srgbClr val="25377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Andere landen</a:t>
            </a:r>
          </a:p>
        </p:txBody>
      </p:sp>
      <p:sp>
        <p:nvSpPr>
          <p:cNvPr id="215" name="Shape 215"/>
          <p:cNvSpPr/>
          <p:nvPr/>
        </p:nvSpPr>
        <p:spPr>
          <a:xfrm>
            <a:off x="11109227" y="9913800"/>
            <a:ext cx="6141443" cy="203180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3578" tIns="53578" rIns="53578" bIns="53578" anchor="ctr">
            <a:spAutoFit/>
          </a:bodyPr>
          <a:lstStyle/>
          <a:p>
            <a:pPr algn="l" defTabSz="457200">
              <a:defRPr sz="3500" b="1">
                <a:solidFill>
                  <a:srgbClr val="314B9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Doelgroepenonderzoek</a:t>
            </a:r>
          </a:p>
          <a:p>
            <a:pPr marL="228600" indent="-228600" algn="l" defTabSz="457200">
              <a:buSzPct val="100000"/>
              <a:buChar char="•"/>
              <a:defRPr sz="3000">
                <a:solidFill>
                  <a:srgbClr val="314B9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>
                <a:solidFill>
                  <a:srgbClr val="25377F"/>
                </a:solidFill>
              </a:rPr>
              <a:t>Plezier-meting</a:t>
            </a:r>
          </a:p>
          <a:p>
            <a:pPr marL="228600" indent="-228600" algn="l" defTabSz="457200">
              <a:buSzPct val="100000"/>
              <a:buChar char="•"/>
              <a:defRPr sz="3000">
                <a:solidFill>
                  <a:srgbClr val="314B9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>
                <a:solidFill>
                  <a:srgbClr val="25377F"/>
                </a:solidFill>
              </a:rPr>
              <a:t>Evaluatie Fair-Play</a:t>
            </a:r>
          </a:p>
          <a:p>
            <a:pPr marL="228600" indent="-228600" algn="l" defTabSz="457200">
              <a:buSzPct val="100000"/>
              <a:buChar char="•"/>
              <a:defRPr sz="3000">
                <a:solidFill>
                  <a:srgbClr val="314B9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>
                <a:solidFill>
                  <a:srgbClr val="25377F"/>
                </a:solidFill>
              </a:rPr>
              <a:t>Stakeholderanalyse</a:t>
            </a:r>
          </a:p>
        </p:txBody>
      </p:sp>
      <p:sp>
        <p:nvSpPr>
          <p:cNvPr id="220" name="Shape 220"/>
          <p:cNvSpPr/>
          <p:nvPr/>
        </p:nvSpPr>
        <p:spPr>
          <a:xfrm>
            <a:off x="14006916" y="4593491"/>
            <a:ext cx="2861519" cy="103449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3578" tIns="53578" rIns="53578" bIns="53578" anchor="ctr">
            <a:spAutoFit/>
          </a:bodyPr>
          <a:lstStyle/>
          <a:p>
            <a:pPr algn="l">
              <a:defRPr sz="3500" b="1">
                <a:solidFill>
                  <a:srgbClr val="25377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Expertgroep</a:t>
            </a:r>
          </a:p>
          <a:p>
            <a:pPr marL="228600" indent="-228600" algn="l">
              <a:buSzPct val="100000"/>
              <a:buChar char="•"/>
              <a:defRPr sz="3000">
                <a:solidFill>
                  <a:srgbClr val="25377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Klankbord</a:t>
            </a:r>
          </a:p>
        </p:txBody>
      </p:sp>
      <p:sp>
        <p:nvSpPr>
          <p:cNvPr id="222" name="Shape 222"/>
          <p:cNvSpPr/>
          <p:nvPr/>
        </p:nvSpPr>
        <p:spPr>
          <a:xfrm>
            <a:off x="16994864" y="8787362"/>
            <a:ext cx="1973171" cy="60061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3578" tIns="53578" rIns="53578" bIns="53578" anchor="ctr">
            <a:spAutoFit/>
          </a:bodyPr>
          <a:lstStyle>
            <a:lvl1pPr>
              <a:defRPr sz="3500" b="1">
                <a:solidFill>
                  <a:srgbClr val="25377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Mei 2016</a:t>
            </a:r>
          </a:p>
        </p:txBody>
      </p:sp>
      <p:sp>
        <p:nvSpPr>
          <p:cNvPr id="223" name="Shape 223"/>
          <p:cNvSpPr/>
          <p:nvPr/>
        </p:nvSpPr>
        <p:spPr>
          <a:xfrm>
            <a:off x="16918628" y="10095459"/>
            <a:ext cx="6141443" cy="1295972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3578" tIns="53578" rIns="53578" bIns="53578" anchor="ctr">
            <a:spAutoFit/>
          </a:bodyPr>
          <a:lstStyle>
            <a:lvl1pPr algn="l" defTabSz="457200">
              <a:defRPr sz="3500" b="1">
                <a:solidFill>
                  <a:srgbClr val="314B93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Oplevering onderzoeksrapport</a:t>
            </a:r>
            <a:endParaRPr sz="120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/>
          <p:nvPr/>
        </p:nvSpPr>
        <p:spPr>
          <a:xfrm>
            <a:off x="1166480" y="3792604"/>
            <a:ext cx="6900619" cy="8851015"/>
          </a:xfrm>
          <a:prstGeom prst="rect">
            <a:avLst/>
          </a:prstGeom>
          <a:solidFill>
            <a:srgbClr val="ED551A"/>
          </a:solidFill>
          <a:ln w="3175">
            <a:miter lim="400000"/>
          </a:ln>
        </p:spPr>
        <p:txBody>
          <a:bodyPr lIns="53578" tIns="53578" rIns="53578" bIns="53578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27" name="Shape 227"/>
          <p:cNvSpPr/>
          <p:nvPr/>
        </p:nvSpPr>
        <p:spPr>
          <a:xfrm>
            <a:off x="8741691" y="3792604"/>
            <a:ext cx="6900618" cy="8851015"/>
          </a:xfrm>
          <a:prstGeom prst="rect">
            <a:avLst/>
          </a:prstGeom>
          <a:solidFill>
            <a:srgbClr val="ED551A"/>
          </a:solidFill>
          <a:ln w="3175">
            <a:miter lim="400000"/>
          </a:ln>
        </p:spPr>
        <p:txBody>
          <a:bodyPr lIns="53578" tIns="53578" rIns="53578" bIns="53578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28" name="Shape 228"/>
          <p:cNvSpPr/>
          <p:nvPr/>
        </p:nvSpPr>
        <p:spPr>
          <a:xfrm>
            <a:off x="16316901" y="3792604"/>
            <a:ext cx="6900619" cy="8851016"/>
          </a:xfrm>
          <a:prstGeom prst="rect">
            <a:avLst/>
          </a:prstGeom>
          <a:solidFill>
            <a:srgbClr val="ED551A"/>
          </a:solidFill>
          <a:ln w="3175">
            <a:miter lim="400000"/>
          </a:ln>
        </p:spPr>
        <p:txBody>
          <a:bodyPr lIns="53578" tIns="53578" rIns="53578" bIns="53578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29" name="Shape 229"/>
          <p:cNvSpPr/>
          <p:nvPr/>
        </p:nvSpPr>
        <p:spPr>
          <a:xfrm>
            <a:off x="4619624" y="505333"/>
            <a:ext cx="19885274" cy="211007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3578" tIns="53578" rIns="53578" bIns="53578" anchor="ctr">
            <a:spAutoFit/>
          </a:bodyPr>
          <a:lstStyle>
            <a:lvl1pPr algn="l" defTabSz="457200">
              <a:defRPr sz="7000" b="1">
                <a:solidFill>
                  <a:srgbClr val="F36D2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AANVULLEND ONDERZOEK EN TESTEN</a:t>
            </a:r>
          </a:p>
        </p:txBody>
      </p:sp>
      <p:pic>
        <p:nvPicPr>
          <p:cNvPr id="230" name="pasted-image.pdf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1248913" y="642871"/>
            <a:ext cx="1914814" cy="1914803"/>
          </a:xfrm>
          <a:prstGeom prst="rect">
            <a:avLst/>
          </a:prstGeom>
          <a:ln w="3175">
            <a:miter lim="400000"/>
          </a:ln>
        </p:spPr>
      </p:pic>
      <p:sp>
        <p:nvSpPr>
          <p:cNvPr id="231" name="Shape 231"/>
          <p:cNvSpPr/>
          <p:nvPr/>
        </p:nvSpPr>
        <p:spPr>
          <a:xfrm>
            <a:off x="1170552" y="2985490"/>
            <a:ext cx="22042897" cy="1"/>
          </a:xfrm>
          <a:prstGeom prst="line">
            <a:avLst/>
          </a:prstGeom>
          <a:ln w="50800">
            <a:solidFill>
              <a:srgbClr val="F36D20"/>
            </a:solidFill>
            <a:miter lim="400000"/>
          </a:ln>
        </p:spPr>
        <p:txBody>
          <a:bodyPr lIns="53578" tIns="53578" rIns="53578" bIns="53578" anchor="ctr"/>
          <a:lstStyle/>
          <a:p>
            <a:pPr>
              <a:defRPr sz="3000"/>
            </a:pPr>
            <a:endParaRPr/>
          </a:p>
        </p:txBody>
      </p:sp>
      <p:pic>
        <p:nvPicPr>
          <p:cNvPr id="233" name="pasted-image.pd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63084" y="3780432"/>
            <a:ext cx="6907266" cy="4233210"/>
          </a:xfrm>
          <a:prstGeom prst="rect">
            <a:avLst/>
          </a:prstGeom>
          <a:ln w="3175">
            <a:miter lim="400000"/>
          </a:ln>
        </p:spPr>
      </p:pic>
      <p:pic>
        <p:nvPicPr>
          <p:cNvPr id="234" name="Screen Shot 2016-09-13 at 12.12.01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741691" y="3780432"/>
            <a:ext cx="6900618" cy="4215534"/>
          </a:xfrm>
          <a:prstGeom prst="rect">
            <a:avLst/>
          </a:prstGeom>
          <a:ln w="3175">
            <a:miter lim="400000"/>
          </a:ln>
        </p:spPr>
      </p:pic>
      <p:pic>
        <p:nvPicPr>
          <p:cNvPr id="236" name="pasted-image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6316901" y="3780432"/>
            <a:ext cx="6907214" cy="4219180"/>
          </a:xfrm>
          <a:prstGeom prst="rect">
            <a:avLst/>
          </a:prstGeom>
          <a:ln w="3175">
            <a:miter lim="400000"/>
          </a:ln>
        </p:spPr>
      </p:pic>
      <p:sp>
        <p:nvSpPr>
          <p:cNvPr id="17" name="Shape 232"/>
          <p:cNvSpPr/>
          <p:nvPr/>
        </p:nvSpPr>
        <p:spPr>
          <a:xfrm>
            <a:off x="1959434" y="8152416"/>
            <a:ext cx="5263460" cy="368867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3578" tIns="53578" rIns="53578" bIns="53578" anchor="ctr">
            <a:spAutoFit/>
          </a:bodyPr>
          <a:lstStyle/>
          <a:p>
            <a:pPr algn="l">
              <a:lnSpc>
                <a:spcPct val="120000"/>
              </a:lnSpc>
              <a:defRPr sz="40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Literatuuronderzoek</a:t>
            </a:r>
          </a:p>
          <a:p>
            <a:pPr algn="l">
              <a:lnSpc>
                <a:spcPct val="120000"/>
              </a:lnSpc>
              <a:defRPr sz="35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dirty="0"/>
          </a:p>
          <a:p>
            <a:pPr marL="571500" indent="-571500" algn="l">
              <a:lnSpc>
                <a:spcPct val="120000"/>
              </a:lnSpc>
              <a:buSzPct val="100000"/>
              <a:buFont typeface="Arial"/>
              <a:buChar char="•"/>
              <a:defRPr sz="4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Wetenschappelijke </a:t>
            </a:r>
            <a:br>
              <a:rPr dirty="0"/>
            </a:br>
            <a:r>
              <a:rPr dirty="0" smtClean="0"/>
              <a:t>literatuur</a:t>
            </a:r>
            <a:endParaRPr lang="en-GB" dirty="0" smtClean="0"/>
          </a:p>
          <a:p>
            <a:pPr marL="571500" indent="-571500" algn="l">
              <a:lnSpc>
                <a:spcPct val="120000"/>
              </a:lnSpc>
              <a:buSzPct val="100000"/>
              <a:buFont typeface="Arial"/>
              <a:buChar char="•"/>
              <a:defRPr sz="4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 smtClean="0"/>
              <a:t>Kind </a:t>
            </a:r>
            <a:r>
              <a:rPr dirty="0"/>
              <a:t>&amp; </a:t>
            </a:r>
            <a:r>
              <a:rPr dirty="0" smtClean="0"/>
              <a:t>voorwaarden</a:t>
            </a:r>
            <a:endParaRPr dirty="0"/>
          </a:p>
        </p:txBody>
      </p:sp>
      <p:sp>
        <p:nvSpPr>
          <p:cNvPr id="18" name="Shape 235"/>
          <p:cNvSpPr/>
          <p:nvPr/>
        </p:nvSpPr>
        <p:spPr>
          <a:xfrm>
            <a:off x="9380060" y="7989091"/>
            <a:ext cx="6212438" cy="457096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3578" tIns="53578" rIns="53578" bIns="53578" anchor="ctr">
            <a:spAutoFit/>
          </a:bodyPr>
          <a:lstStyle/>
          <a:p>
            <a:pPr algn="l">
              <a:lnSpc>
                <a:spcPct val="120000"/>
              </a:lnSpc>
              <a:defRPr sz="40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Veldtesten</a:t>
            </a:r>
          </a:p>
          <a:p>
            <a:pPr algn="l">
              <a:lnSpc>
                <a:spcPct val="120000"/>
              </a:lnSpc>
              <a:defRPr sz="35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dirty="0"/>
          </a:p>
          <a:p>
            <a:pPr marL="571500" indent="-571500">
              <a:buFont typeface="Arial"/>
              <a:buChar char="•"/>
            </a:pPr>
            <a:r>
              <a:rPr sz="4000" dirty="0" smtClean="0">
                <a:solidFill>
                  <a:schemeClr val="bg1"/>
                </a:solidFill>
                <a:latin typeface="Arial"/>
                <a:cs typeface="Arial"/>
              </a:rPr>
              <a:t>M</a:t>
            </a:r>
            <a:r>
              <a:rPr lang="nl-NL" sz="4000" dirty="0" smtClean="0">
                <a:solidFill>
                  <a:schemeClr val="bg1"/>
                </a:solidFill>
                <a:latin typeface="Arial"/>
                <a:cs typeface="Arial"/>
              </a:rPr>
              <a:t>eerdere </a:t>
            </a:r>
            <a:r>
              <a:rPr lang="nl-NL" sz="4000" dirty="0">
                <a:solidFill>
                  <a:schemeClr val="bg1"/>
                </a:solidFill>
                <a:latin typeface="Arial"/>
                <a:cs typeface="Arial"/>
              </a:rPr>
              <a:t>fases</a:t>
            </a:r>
          </a:p>
          <a:p>
            <a:pPr marL="571500" indent="-571500">
              <a:buFont typeface="Arial"/>
              <a:buChar char="•"/>
            </a:pPr>
            <a:r>
              <a:rPr lang="nl-NL" sz="4000" dirty="0" err="1" smtClean="0">
                <a:solidFill>
                  <a:schemeClr val="bg1"/>
                </a:solidFill>
                <a:latin typeface="Arial"/>
                <a:cs typeface="Arial"/>
              </a:rPr>
              <a:t>BVO’s</a:t>
            </a:r>
            <a:r>
              <a:rPr lang="nl-NL" sz="4000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nl-NL" sz="4000" dirty="0">
                <a:solidFill>
                  <a:schemeClr val="bg1"/>
                </a:solidFill>
                <a:latin typeface="Arial"/>
                <a:cs typeface="Arial"/>
              </a:rPr>
              <a:t>&amp; </a:t>
            </a:r>
            <a:r>
              <a:rPr lang="nl-NL" sz="4000" dirty="0" smtClean="0">
                <a:solidFill>
                  <a:schemeClr val="bg1"/>
                </a:solidFill>
                <a:latin typeface="Arial"/>
                <a:cs typeface="Arial"/>
              </a:rPr>
              <a:t/>
            </a:r>
            <a:br>
              <a:rPr lang="nl-NL" sz="4000" dirty="0" smtClean="0">
                <a:solidFill>
                  <a:schemeClr val="bg1"/>
                </a:solidFill>
                <a:latin typeface="Arial"/>
                <a:cs typeface="Arial"/>
              </a:rPr>
            </a:br>
            <a:r>
              <a:rPr lang="nl-NL" sz="4000" dirty="0" smtClean="0">
                <a:solidFill>
                  <a:schemeClr val="bg1"/>
                </a:solidFill>
                <a:latin typeface="Arial"/>
                <a:cs typeface="Arial"/>
              </a:rPr>
              <a:t>amateurverenigingen </a:t>
            </a:r>
          </a:p>
          <a:p>
            <a:pPr marL="571500" indent="-571500">
              <a:buFont typeface="Arial"/>
              <a:buChar char="•"/>
            </a:pPr>
            <a:r>
              <a:rPr lang="nl-NL" sz="4000" dirty="0" smtClean="0">
                <a:solidFill>
                  <a:schemeClr val="bg1"/>
                </a:solidFill>
                <a:latin typeface="Arial"/>
                <a:cs typeface="Arial"/>
              </a:rPr>
              <a:t>Analyse Rijksuniversiteit </a:t>
            </a:r>
            <a:br>
              <a:rPr lang="nl-NL" sz="4000" dirty="0" smtClean="0">
                <a:solidFill>
                  <a:schemeClr val="bg1"/>
                </a:solidFill>
                <a:latin typeface="Arial"/>
                <a:cs typeface="Arial"/>
              </a:rPr>
            </a:br>
            <a:r>
              <a:rPr lang="nl-NL" sz="4000" dirty="0" smtClean="0">
                <a:solidFill>
                  <a:schemeClr val="bg1"/>
                </a:solidFill>
                <a:latin typeface="Arial"/>
                <a:cs typeface="Arial"/>
              </a:rPr>
              <a:t>Groningen</a:t>
            </a:r>
            <a:endParaRPr sz="40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9" name="Shape 237"/>
          <p:cNvSpPr/>
          <p:nvPr/>
        </p:nvSpPr>
        <p:spPr>
          <a:xfrm>
            <a:off x="16970019" y="8007218"/>
            <a:ext cx="4276010" cy="295000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3578" tIns="53578" rIns="53578" bIns="53578" anchor="ctr">
            <a:spAutoFit/>
          </a:bodyPr>
          <a:lstStyle/>
          <a:p>
            <a:pPr algn="l">
              <a:lnSpc>
                <a:spcPct val="120000"/>
              </a:lnSpc>
              <a:defRPr sz="40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Benchmark</a:t>
            </a:r>
          </a:p>
          <a:p>
            <a:pPr algn="l">
              <a:lnSpc>
                <a:spcPct val="120000"/>
              </a:lnSpc>
              <a:defRPr sz="35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dirty="0"/>
          </a:p>
          <a:p>
            <a:pPr marL="571500" indent="-571500" algn="l">
              <a:lnSpc>
                <a:spcPct val="120000"/>
              </a:lnSpc>
              <a:buSzPct val="100000"/>
              <a:buFont typeface="Arial"/>
              <a:buChar char="•"/>
              <a:defRPr sz="4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Internationaal &amp; </a:t>
            </a:r>
            <a:br>
              <a:rPr dirty="0"/>
            </a:br>
            <a:r>
              <a:rPr dirty="0"/>
              <a:t>andere sporten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hape 239"/>
          <p:cNvSpPr/>
          <p:nvPr/>
        </p:nvSpPr>
        <p:spPr>
          <a:xfrm>
            <a:off x="12380579" y="7057198"/>
            <a:ext cx="10840497" cy="5586421"/>
          </a:xfrm>
          <a:prstGeom prst="rect">
            <a:avLst/>
          </a:prstGeom>
          <a:solidFill>
            <a:srgbClr val="ED551A"/>
          </a:solidFill>
          <a:ln w="3175">
            <a:miter lim="400000"/>
          </a:ln>
        </p:spPr>
        <p:txBody>
          <a:bodyPr lIns="53578" tIns="53578" rIns="53578" bIns="53578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40" name="Shape 240"/>
          <p:cNvSpPr/>
          <p:nvPr/>
        </p:nvSpPr>
        <p:spPr>
          <a:xfrm>
            <a:off x="1153780" y="7057198"/>
            <a:ext cx="10840497" cy="5586421"/>
          </a:xfrm>
          <a:prstGeom prst="rect">
            <a:avLst/>
          </a:prstGeom>
          <a:solidFill>
            <a:srgbClr val="ED551A"/>
          </a:solidFill>
          <a:ln w="3175">
            <a:miter lim="400000"/>
          </a:ln>
        </p:spPr>
        <p:txBody>
          <a:bodyPr lIns="53578" tIns="53578" rIns="53578" bIns="53578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41" name="Shape 241"/>
          <p:cNvSpPr/>
          <p:nvPr/>
        </p:nvSpPr>
        <p:spPr>
          <a:xfrm>
            <a:off x="4619624" y="462299"/>
            <a:ext cx="19885274" cy="211007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3578" tIns="53578" rIns="53578" bIns="53578" anchor="ctr">
            <a:spAutoFit/>
          </a:bodyPr>
          <a:lstStyle>
            <a:lvl1pPr algn="l" defTabSz="457200">
              <a:defRPr sz="7000" b="1">
                <a:solidFill>
                  <a:srgbClr val="F36D2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TERUGBLIK ONDERZOEKSFASE 1</a:t>
            </a:r>
          </a:p>
        </p:txBody>
      </p:sp>
      <p:pic>
        <p:nvPicPr>
          <p:cNvPr id="242" name="pasted-image.pdf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1248913" y="642871"/>
            <a:ext cx="1914814" cy="1914803"/>
          </a:xfrm>
          <a:prstGeom prst="rect">
            <a:avLst/>
          </a:prstGeom>
          <a:ln w="3175">
            <a:miter lim="400000"/>
          </a:ln>
        </p:spPr>
      </p:pic>
      <p:sp>
        <p:nvSpPr>
          <p:cNvPr id="243" name="Shape 243"/>
          <p:cNvSpPr/>
          <p:nvPr/>
        </p:nvSpPr>
        <p:spPr>
          <a:xfrm>
            <a:off x="1170552" y="2985490"/>
            <a:ext cx="22042897" cy="1"/>
          </a:xfrm>
          <a:prstGeom prst="line">
            <a:avLst/>
          </a:prstGeom>
          <a:ln w="50800">
            <a:solidFill>
              <a:srgbClr val="F36D20"/>
            </a:solidFill>
            <a:miter lim="400000"/>
          </a:ln>
        </p:spPr>
        <p:txBody>
          <a:bodyPr lIns="53578" tIns="53578" rIns="53578" bIns="53578" anchor="ctr"/>
          <a:lstStyle/>
          <a:p>
            <a:pPr>
              <a:defRPr sz="3000"/>
            </a:pPr>
            <a:endParaRPr/>
          </a:p>
        </p:txBody>
      </p:sp>
      <p:pic>
        <p:nvPicPr>
          <p:cNvPr id="245" name="pasted-image.pd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28903" y="3785873"/>
            <a:ext cx="10890070" cy="5277506"/>
          </a:xfrm>
          <a:prstGeom prst="rect">
            <a:avLst/>
          </a:prstGeom>
          <a:ln w="3175">
            <a:miter lim="400000"/>
          </a:ln>
        </p:spPr>
      </p:pic>
      <p:pic>
        <p:nvPicPr>
          <p:cNvPr id="246" name="pasted-image.pd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2381102" y="3794720"/>
            <a:ext cx="10839370" cy="5268155"/>
          </a:xfrm>
          <a:prstGeom prst="rect">
            <a:avLst/>
          </a:prstGeom>
          <a:ln w="3175">
            <a:miter lim="400000"/>
          </a:ln>
        </p:spPr>
      </p:pic>
      <p:sp>
        <p:nvSpPr>
          <p:cNvPr id="13" name="Shape 244"/>
          <p:cNvSpPr/>
          <p:nvPr/>
        </p:nvSpPr>
        <p:spPr>
          <a:xfrm>
            <a:off x="1680034" y="9703857"/>
            <a:ext cx="10200709" cy="1565012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3578" tIns="53578" rIns="53578" bIns="53578" anchor="ctr">
            <a:spAutoFit/>
          </a:bodyPr>
          <a:lstStyle/>
          <a:p>
            <a:pPr algn="l">
              <a:lnSpc>
                <a:spcPct val="120000"/>
              </a:lnSpc>
              <a:defRPr sz="40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 smtClean="0"/>
              <a:t>Expertgroep</a:t>
            </a:r>
            <a:endParaRPr dirty="0"/>
          </a:p>
          <a:p>
            <a:pPr marL="228600" indent="-228600" algn="l">
              <a:lnSpc>
                <a:spcPct val="120000"/>
              </a:lnSpc>
              <a:buSzPct val="100000"/>
              <a:buChar char="•"/>
              <a:defRPr sz="4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nl-NL" sz="4000" dirty="0">
                <a:sym typeface="Arial"/>
              </a:rPr>
              <a:t>Intern &amp; Extern uit verschillende disciplines</a:t>
            </a:r>
            <a:endParaRPr dirty="0"/>
          </a:p>
        </p:txBody>
      </p:sp>
      <p:sp>
        <p:nvSpPr>
          <p:cNvPr id="14" name="Shape 247"/>
          <p:cNvSpPr/>
          <p:nvPr/>
        </p:nvSpPr>
        <p:spPr>
          <a:xfrm>
            <a:off x="12801244" y="9700158"/>
            <a:ext cx="6007253" cy="2303675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3578" tIns="53578" rIns="53578" bIns="53578" anchor="ctr">
            <a:spAutoFit/>
          </a:bodyPr>
          <a:lstStyle/>
          <a:p>
            <a:pPr algn="l">
              <a:lnSpc>
                <a:spcPct val="120000"/>
              </a:lnSpc>
              <a:defRPr sz="40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Doelgroepenonderzoek</a:t>
            </a:r>
          </a:p>
          <a:p>
            <a:pPr marL="228600" indent="-228600" algn="l">
              <a:lnSpc>
                <a:spcPct val="120000"/>
              </a:lnSpc>
              <a:buSzPct val="100000"/>
              <a:buChar char="•"/>
              <a:defRPr sz="4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Kwalitatief &amp; kwantitatief </a:t>
            </a:r>
            <a:endParaRPr lang="en-GB" dirty="0" smtClean="0"/>
          </a:p>
          <a:p>
            <a:pPr marL="228600" indent="-228600" algn="l">
              <a:lnSpc>
                <a:spcPct val="120000"/>
              </a:lnSpc>
              <a:buSzPct val="100000"/>
              <a:buChar char="•"/>
              <a:defRPr sz="4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GB" dirty="0" smtClean="0"/>
              <a:t>W</a:t>
            </a:r>
            <a:r>
              <a:rPr dirty="0" smtClean="0"/>
              <a:t>edstrijde</a:t>
            </a:r>
            <a:r>
              <a:rPr lang="nl-NL" dirty="0" smtClean="0"/>
              <a:t>n</a:t>
            </a:r>
            <a:r>
              <a:rPr dirty="0" smtClean="0"/>
              <a:t> &amp; </a:t>
            </a:r>
            <a:r>
              <a:rPr dirty="0"/>
              <a:t>omgeving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Shape 249"/>
          <p:cNvSpPr/>
          <p:nvPr/>
        </p:nvSpPr>
        <p:spPr>
          <a:xfrm>
            <a:off x="4619624" y="551646"/>
            <a:ext cx="19078365" cy="211007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3578" tIns="53578" rIns="53578" bIns="53578" anchor="ctr">
            <a:spAutoFit/>
          </a:bodyPr>
          <a:lstStyle>
            <a:lvl1pPr algn="l" defTabSz="457200">
              <a:defRPr sz="7000" b="1">
                <a:solidFill>
                  <a:srgbClr val="F36D2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PUPILLEN IN BEELD EN AAN HET WOORD</a:t>
            </a:r>
          </a:p>
        </p:txBody>
      </p:sp>
      <p:pic>
        <p:nvPicPr>
          <p:cNvPr id="250" name="pasted-image.pdf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1248913" y="642871"/>
            <a:ext cx="1914814" cy="1914803"/>
          </a:xfrm>
          <a:prstGeom prst="rect">
            <a:avLst/>
          </a:prstGeom>
          <a:ln w="3175">
            <a:miter lim="400000"/>
          </a:ln>
        </p:spPr>
      </p:pic>
      <p:sp>
        <p:nvSpPr>
          <p:cNvPr id="251" name="Shape 251"/>
          <p:cNvSpPr/>
          <p:nvPr/>
        </p:nvSpPr>
        <p:spPr>
          <a:xfrm>
            <a:off x="1170552" y="2985490"/>
            <a:ext cx="22042897" cy="1"/>
          </a:xfrm>
          <a:prstGeom prst="line">
            <a:avLst/>
          </a:prstGeom>
          <a:ln w="50800">
            <a:solidFill>
              <a:srgbClr val="F36D20"/>
            </a:solidFill>
            <a:miter lim="400000"/>
          </a:ln>
        </p:spPr>
        <p:txBody>
          <a:bodyPr lIns="53578" tIns="53578" rIns="53578" bIns="53578" anchor="ctr"/>
          <a:lstStyle/>
          <a:p>
            <a:pPr>
              <a:defRPr sz="3000"/>
            </a:pPr>
            <a:endParaRPr/>
          </a:p>
        </p:txBody>
      </p:sp>
      <p:sp>
        <p:nvSpPr>
          <p:cNvPr id="5" name="Actieknop: Film 4">
            <a:hlinkClick r:id="" action="ppaction://noaction" highlightClick="1"/>
          </p:cNvPr>
          <p:cNvSpPr/>
          <p:nvPr/>
        </p:nvSpPr>
        <p:spPr>
          <a:xfrm>
            <a:off x="9242630" y="6591658"/>
            <a:ext cx="4639930" cy="2606865"/>
          </a:xfrm>
          <a:prstGeom prst="actionButtonMovie">
            <a:avLst/>
          </a:prstGeom>
          <a:solidFill>
            <a:srgbClr val="ED551A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25400" dist="127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254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25400" dist="127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3175" cap="flat">
          <a:noFill/>
          <a:miter lim="400000"/>
        </a:ln>
        <a:effectLst>
          <a:outerShdw blurRad="25400" dist="127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3578" tIns="53578" rIns="53578" bIns="53578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53578" tIns="53578" rIns="53578" bIns="53578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25400" dist="127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254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25400" dist="127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3175" cap="flat">
          <a:noFill/>
          <a:miter lim="400000"/>
        </a:ln>
        <a:effectLst>
          <a:outerShdw blurRad="25400" dist="127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3578" tIns="53578" rIns="53578" bIns="53578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53578" tIns="53578" rIns="53578" bIns="53578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497</TotalTime>
  <Words>819</Words>
  <Application>Microsoft Office PowerPoint</Application>
  <PresentationFormat>Aangepast</PresentationFormat>
  <Paragraphs>178</Paragraphs>
  <Slides>15</Slides>
  <Notes>10</Notes>
  <HiddenSlides>0</HiddenSlides>
  <MMClips>0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15</vt:i4>
      </vt:variant>
    </vt:vector>
  </HeadingPairs>
  <TitlesOfParts>
    <vt:vector size="16" baseType="lpstr">
      <vt:lpstr>White</vt:lpstr>
      <vt:lpstr>Dia 1</vt:lpstr>
      <vt:lpstr>Dia 2</vt:lpstr>
      <vt:lpstr>Dia 3</vt:lpstr>
      <vt:lpstr>Dia 4</vt:lpstr>
      <vt:lpstr>Dia 5</vt:lpstr>
      <vt:lpstr>Dia 6</vt:lpstr>
      <vt:lpstr>Dia 7</vt:lpstr>
      <vt:lpstr>Dia 8</vt:lpstr>
      <vt:lpstr>Dia 9</vt:lpstr>
      <vt:lpstr>Dia 10</vt:lpstr>
      <vt:lpstr>Dia 11</vt:lpstr>
      <vt:lpstr>Dia 12</vt:lpstr>
      <vt:lpstr>Dia 13</vt:lpstr>
      <vt:lpstr>Dia 14</vt:lpstr>
      <vt:lpstr>Dia 15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Ruiven, Lennard van</dc:creator>
  <cp:lastModifiedBy>Francis Grondhuis</cp:lastModifiedBy>
  <cp:revision>49</cp:revision>
  <dcterms:modified xsi:type="dcterms:W3CDTF">2016-09-19T08:10:39Z</dcterms:modified>
</cp:coreProperties>
</file>